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27"/>
  </p:notesMasterIdLst>
  <p:sldIdLst>
    <p:sldId id="319" r:id="rId4"/>
    <p:sldId id="398" r:id="rId5"/>
    <p:sldId id="304" r:id="rId6"/>
    <p:sldId id="395" r:id="rId7"/>
    <p:sldId id="399" r:id="rId8"/>
    <p:sldId id="396" r:id="rId9"/>
    <p:sldId id="332" r:id="rId10"/>
    <p:sldId id="261" r:id="rId11"/>
    <p:sldId id="475" r:id="rId12"/>
    <p:sldId id="346" r:id="rId13"/>
    <p:sldId id="477" r:id="rId14"/>
    <p:sldId id="467" r:id="rId15"/>
    <p:sldId id="352" r:id="rId16"/>
    <p:sldId id="465" r:id="rId17"/>
    <p:sldId id="389" r:id="rId18"/>
    <p:sldId id="351" r:id="rId19"/>
    <p:sldId id="349" r:id="rId20"/>
    <p:sldId id="369" r:id="rId21"/>
    <p:sldId id="414" r:id="rId22"/>
    <p:sldId id="415" r:id="rId23"/>
    <p:sldId id="416" r:id="rId24"/>
    <p:sldId id="423" r:id="rId25"/>
    <p:sldId id="417" r:id="rId26"/>
    <p:sldId id="418" r:id="rId27"/>
    <p:sldId id="419" r:id="rId28"/>
    <p:sldId id="420" r:id="rId29"/>
    <p:sldId id="421" r:id="rId30"/>
    <p:sldId id="424" r:id="rId31"/>
    <p:sldId id="427" r:id="rId32"/>
    <p:sldId id="386" r:id="rId33"/>
    <p:sldId id="466" r:id="rId34"/>
    <p:sldId id="401" r:id="rId35"/>
    <p:sldId id="402" r:id="rId36"/>
    <p:sldId id="403" r:id="rId37"/>
    <p:sldId id="404" r:id="rId38"/>
    <p:sldId id="405" r:id="rId39"/>
    <p:sldId id="406" r:id="rId40"/>
    <p:sldId id="463" r:id="rId41"/>
    <p:sldId id="407" r:id="rId42"/>
    <p:sldId id="409" r:id="rId43"/>
    <p:sldId id="371" r:id="rId44"/>
    <p:sldId id="449" r:id="rId45"/>
    <p:sldId id="464" r:id="rId46"/>
    <p:sldId id="479" r:id="rId47"/>
    <p:sldId id="450" r:id="rId48"/>
    <p:sldId id="451" r:id="rId49"/>
    <p:sldId id="468" r:id="rId50"/>
    <p:sldId id="478" r:id="rId51"/>
    <p:sldId id="470" r:id="rId52"/>
    <p:sldId id="471" r:id="rId53"/>
    <p:sldId id="472" r:id="rId54"/>
    <p:sldId id="476" r:id="rId55"/>
    <p:sldId id="474" r:id="rId56"/>
    <p:sldId id="370" r:id="rId57"/>
    <p:sldId id="429" r:id="rId58"/>
    <p:sldId id="430" r:id="rId59"/>
    <p:sldId id="425" r:id="rId60"/>
    <p:sldId id="435" r:id="rId61"/>
    <p:sldId id="432" r:id="rId62"/>
    <p:sldId id="439" r:id="rId63"/>
    <p:sldId id="436" r:id="rId64"/>
    <p:sldId id="434" r:id="rId65"/>
    <p:sldId id="446" r:id="rId66"/>
    <p:sldId id="440" r:id="rId67"/>
    <p:sldId id="441" r:id="rId68"/>
    <p:sldId id="437" r:id="rId69"/>
    <p:sldId id="442" r:id="rId70"/>
    <p:sldId id="431" r:id="rId71"/>
    <p:sldId id="448" r:id="rId72"/>
    <p:sldId id="443" r:id="rId73"/>
    <p:sldId id="438" r:id="rId74"/>
    <p:sldId id="433" r:id="rId75"/>
    <p:sldId id="444" r:id="rId76"/>
    <p:sldId id="390" r:id="rId77"/>
    <p:sldId id="372" r:id="rId78"/>
    <p:sldId id="373" r:id="rId79"/>
    <p:sldId id="333" r:id="rId80"/>
    <p:sldId id="374" r:id="rId81"/>
    <p:sldId id="375" r:id="rId82"/>
    <p:sldId id="376" r:id="rId83"/>
    <p:sldId id="377" r:id="rId84"/>
    <p:sldId id="378" r:id="rId85"/>
    <p:sldId id="379" r:id="rId86"/>
    <p:sldId id="380" r:id="rId87"/>
    <p:sldId id="331" r:id="rId88"/>
    <p:sldId id="387" r:id="rId89"/>
    <p:sldId id="262" r:id="rId90"/>
    <p:sldId id="264" r:id="rId91"/>
    <p:sldId id="265" r:id="rId92"/>
    <p:sldId id="272" r:id="rId93"/>
    <p:sldId id="273" r:id="rId94"/>
    <p:sldId id="299" r:id="rId95"/>
    <p:sldId id="285" r:id="rId96"/>
    <p:sldId id="302" r:id="rId97"/>
    <p:sldId id="286" r:id="rId98"/>
    <p:sldId id="293" r:id="rId99"/>
    <p:sldId id="301" r:id="rId100"/>
    <p:sldId id="291" r:id="rId101"/>
    <p:sldId id="274" r:id="rId102"/>
    <p:sldId id="287" r:id="rId103"/>
    <p:sldId id="283" r:id="rId104"/>
    <p:sldId id="292" r:id="rId105"/>
    <p:sldId id="278" r:id="rId106"/>
    <p:sldId id="288" r:id="rId107"/>
    <p:sldId id="296" r:id="rId108"/>
    <p:sldId id="289" r:id="rId109"/>
    <p:sldId id="282" r:id="rId110"/>
    <p:sldId id="294" r:id="rId111"/>
    <p:sldId id="269" r:id="rId112"/>
    <p:sldId id="290" r:id="rId113"/>
    <p:sldId id="303" r:id="rId114"/>
    <p:sldId id="297" r:id="rId115"/>
    <p:sldId id="295" r:id="rId116"/>
    <p:sldId id="300" r:id="rId117"/>
    <p:sldId id="270" r:id="rId118"/>
    <p:sldId id="298" r:id="rId119"/>
    <p:sldId id="271" r:id="rId120"/>
    <p:sldId id="257" r:id="rId121"/>
    <p:sldId id="258" r:id="rId122"/>
    <p:sldId id="267" r:id="rId123"/>
    <p:sldId id="321" r:id="rId124"/>
    <p:sldId id="322" r:id="rId125"/>
    <p:sldId id="392" r:id="rId126"/>
  </p:sldIdLst>
  <p:sldSz cx="9144000" cy="5143500" type="screen16x9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AC1696FC-462B-4394-9AB6-3293D062D441}">
          <p14:sldIdLst>
            <p14:sldId id="319"/>
            <p14:sldId id="398"/>
            <p14:sldId id="304"/>
            <p14:sldId id="395"/>
            <p14:sldId id="399"/>
            <p14:sldId id="396"/>
          </p14:sldIdLst>
        </p14:section>
        <p14:section name="Opening" id="{322130C7-80B6-4BF7-81FC-025DCBA2F672}">
          <p14:sldIdLst>
            <p14:sldId id="332"/>
            <p14:sldId id="261"/>
            <p14:sldId id="475"/>
            <p14:sldId id="346"/>
            <p14:sldId id="477"/>
            <p14:sldId id="467"/>
            <p14:sldId id="352"/>
            <p14:sldId id="465"/>
            <p14:sldId id="389"/>
            <p14:sldId id="351"/>
            <p14:sldId id="349"/>
          </p14:sldIdLst>
        </p14:section>
        <p14:section name="前端 Web Design" id="{C6CEB60C-EFF6-4CF5-B25A-CBC449743C16}">
          <p14:sldIdLst>
            <p14:sldId id="369"/>
            <p14:sldId id="414"/>
            <p14:sldId id="415"/>
            <p14:sldId id="416"/>
            <p14:sldId id="423"/>
            <p14:sldId id="417"/>
            <p14:sldId id="418"/>
            <p14:sldId id="419"/>
            <p14:sldId id="420"/>
            <p14:sldId id="421"/>
            <p14:sldId id="424"/>
            <p14:sldId id="427"/>
          </p14:sldIdLst>
        </p14:section>
        <p14:section name="後端 Web Server" id="{21DA8B21-E62F-413D-BC2B-E92ED7CD18DC}">
          <p14:sldIdLst>
            <p14:sldId id="386"/>
            <p14:sldId id="466"/>
            <p14:sldId id="401"/>
            <p14:sldId id="402"/>
            <p14:sldId id="403"/>
            <p14:sldId id="404"/>
            <p14:sldId id="405"/>
            <p14:sldId id="406"/>
            <p14:sldId id="463"/>
            <p14:sldId id="407"/>
            <p14:sldId id="409"/>
          </p14:sldIdLst>
        </p14:section>
        <p14:section name="資料庫 Database" id="{E752E8FC-CAD1-4F75-BC27-12AE50315E5D}">
          <p14:sldIdLst>
            <p14:sldId id="371"/>
            <p14:sldId id="449"/>
            <p14:sldId id="464"/>
            <p14:sldId id="479"/>
            <p14:sldId id="450"/>
            <p14:sldId id="451"/>
            <p14:sldId id="468"/>
            <p14:sldId id="478"/>
            <p14:sldId id="470"/>
            <p14:sldId id="471"/>
            <p14:sldId id="472"/>
            <p14:sldId id="476"/>
            <p14:sldId id="474"/>
          </p14:sldIdLst>
        </p14:section>
        <p14:section name="Robot Server" id="{005A6741-64CB-4725-AC3D-8BC83331EDCA}">
          <p14:sldIdLst>
            <p14:sldId id="370"/>
            <p14:sldId id="429"/>
            <p14:sldId id="430"/>
            <p14:sldId id="425"/>
          </p14:sldIdLst>
        </p14:section>
        <p14:section name="如何讀取樹莓派影像" id="{CEBC5555-0049-470E-AC63-00F40B83855C}">
          <p14:sldIdLst>
            <p14:sldId id="435"/>
            <p14:sldId id="432"/>
            <p14:sldId id="439"/>
          </p14:sldIdLst>
        </p14:section>
        <p14:section name="如何進行影像辨識" id="{EC34A4A2-B65B-40B8-A052-F7847BBADF58}">
          <p14:sldIdLst>
            <p14:sldId id="436"/>
            <p14:sldId id="434"/>
            <p14:sldId id="446"/>
            <p14:sldId id="440"/>
            <p14:sldId id="441"/>
          </p14:sldIdLst>
        </p14:section>
        <p14:section name="如何控制自走車" id="{F2C007AE-19C9-4534-BA0C-E0D94F6AE178}">
          <p14:sldIdLst>
            <p14:sldId id="437"/>
            <p14:sldId id="442"/>
            <p14:sldId id="431"/>
            <p14:sldId id="448"/>
            <p14:sldId id="443"/>
          </p14:sldIdLst>
        </p14:section>
        <p14:section name="Python / Java 溝通" id="{A0F0ABC2-495B-4F8F-91BB-4054ED05242D}">
          <p14:sldIdLst>
            <p14:sldId id="438"/>
            <p14:sldId id="433"/>
            <p14:sldId id="444"/>
            <p14:sldId id="390"/>
          </p14:sldIdLst>
        </p14:section>
        <p14:section name="樹梅派 / 自走車 (Donkey Car)" id="{421CF94A-C2D3-474E-A040-DBEBA64E3DE0}">
          <p14:sldIdLst>
            <p14:sldId id="372"/>
            <p14:sldId id="373"/>
            <p14:sldId id="333"/>
            <p14:sldId id="374"/>
            <p14:sldId id="375"/>
            <p14:sldId id="376"/>
            <p14:sldId id="377"/>
            <p14:sldId id="378"/>
            <p14:sldId id="379"/>
            <p14:sldId id="380"/>
            <p14:sldId id="331"/>
          </p14:sldIdLst>
        </p14:section>
        <p14:section name="Ending" id="{FC6F300B-C8DD-42E7-8C0E-768120EAEDF8}">
          <p14:sldIdLst>
            <p14:sldId id="387"/>
          </p14:sldIdLst>
        </p14:section>
        <p14:section name="素材頁面" id="{48B6DB08-29EA-4ADE-B1C4-255D17D8210E}">
          <p14:sldIdLst>
            <p14:sldId id="262"/>
            <p14:sldId id="264"/>
            <p14:sldId id="265"/>
            <p14:sldId id="272"/>
            <p14:sldId id="273"/>
            <p14:sldId id="299"/>
            <p14:sldId id="285"/>
            <p14:sldId id="302"/>
            <p14:sldId id="286"/>
            <p14:sldId id="293"/>
            <p14:sldId id="301"/>
            <p14:sldId id="291"/>
            <p14:sldId id="274"/>
            <p14:sldId id="287"/>
            <p14:sldId id="283"/>
            <p14:sldId id="292"/>
            <p14:sldId id="278"/>
            <p14:sldId id="288"/>
            <p14:sldId id="296"/>
            <p14:sldId id="289"/>
            <p14:sldId id="282"/>
            <p14:sldId id="294"/>
            <p14:sldId id="269"/>
            <p14:sldId id="290"/>
            <p14:sldId id="303"/>
            <p14:sldId id="297"/>
            <p14:sldId id="295"/>
            <p14:sldId id="300"/>
            <p14:sldId id="270"/>
            <p14:sldId id="298"/>
            <p14:sldId id="271"/>
            <p14:sldId id="257"/>
            <p14:sldId id="258"/>
            <p14:sldId id="267"/>
          </p14:sldIdLst>
        </p14:section>
        <p14:section name="資料備份" id="{1B1AF8FE-417F-4B63-8536-51208669D7A9}">
          <p14:sldIdLst>
            <p14:sldId id="321"/>
            <p14:sldId id="322"/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D57F15-C6E8-1721-5872-902988A1DC82}" name="Nelson Chang" initials="NC" userId="f9f37b2e612840b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297"/>
    <a:srgbClr val="50A1A6"/>
    <a:srgbClr val="85D8DE"/>
    <a:srgbClr val="FFFFFF"/>
    <a:srgbClr val="00EEFF"/>
    <a:srgbClr val="FF9300"/>
    <a:srgbClr val="FFCC99"/>
    <a:srgbClr val="FFCCCC"/>
    <a:srgbClr val="BCF4FA"/>
    <a:srgbClr val="35B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BF716-4CCE-78CC-13E9-3023142C14C7}" v="100" vWet="101" dt="2024-07-04T03:31:46.085"/>
    <p1510:client id="{1320BA04-DF06-39DE-7F6C-15195DFE5286}" v="2" dt="2024-07-04T03:40:13.450"/>
    <p1510:client id="{8914C164-040B-2029-180F-45DCAB14D6A7}" v="2" dt="2024-07-04T03:42:37.932"/>
    <p1510:client id="{891E47A3-435E-FD54-1E32-6E03FF98EF7A}" v="3" dt="2024-07-04T03:41:45.488"/>
    <p1510:client id="{9CA5F8C2-B171-29B2-BB2E-C14CF3050F81}" v="1" dt="2024-07-03T14:24:55.172"/>
    <p1510:client id="{ADC99E24-764C-304B-957B-7FD8D7FB519D}" v="29" dt="2024-07-04T03:40:18.868"/>
    <p1510:client id="{AE2A7DAD-FF73-4D77-8990-ED9C3061D3F2}" v="326" dt="2024-07-04T08:09:36.269"/>
    <p1510:client id="{B17857BE-20F0-5DB1-331B-70FDCED6C0D8}" v="69" dt="2024-07-04T06:48:03.490"/>
    <p1510:client id="{BF33A68A-D410-F3CA-0173-210A8BA90D3A}" v="1" dt="2024-07-04T03:44:00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microsoft.com/office/2015/10/relationships/revisionInfo" Target="revisionInfo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28_59F9E55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29_2FF3727E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C5C-4751-97F9-8F5482ED40E7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5C-4751-97F9-8F5482ED40E7}"/>
              </c:ext>
            </c:extLst>
          </c:dPt>
          <c:dPt>
            <c:idx val="2"/>
            <c:bubble3D val="0"/>
            <c:spPr>
              <a:solidFill>
                <a:schemeClr val="accent3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AC5C-4751-97F9-8F5482ED40E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5C-4751-97F9-8F5482ED4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916666666666665E-2"/>
          <c:y val="0"/>
          <c:w val="0.95416666666666672"/>
          <c:h val="0.9958293953411390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64-4198-A073-5382A12F62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64-4198-A073-5382A12F62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964-4198-A073-5382A12F620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64-4198-A073-5382A12F6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095038512"/>
        <c:axId val="1289978768"/>
      </c:barChart>
      <c:catAx>
        <c:axId val="10950385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289978768"/>
        <c:crosses val="autoZero"/>
        <c:auto val="1"/>
        <c:lblAlgn val="ctr"/>
        <c:lblOffset val="100"/>
        <c:noMultiLvlLbl val="0"/>
      </c:catAx>
      <c:valAx>
        <c:axId val="128997876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09503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>
              <a:solidFill>
                <a:schemeClr val="bg1"/>
              </a:solidFill>
              <a:latin typeface="Arial"/>
              <a:cs typeface="Arial"/>
            </a:rPr>
            <a:t>A</a:t>
          </a:r>
          <a:endParaRPr lang="en-JM" sz="1600" b="1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3"/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 rtl="0"/>
          <a:r>
            <a:rPr lang="en-US" altLang="ko-KR" sz="1600" b="1">
              <a:solidFill>
                <a:schemeClr val="bg1"/>
              </a:solidFill>
              <a:latin typeface="Arial"/>
              <a:cs typeface="Arial"/>
            </a:rPr>
            <a:t>C</a:t>
          </a:r>
          <a:r>
            <a:rPr lang="ko-KR" altLang="en-US" sz="1600" b="1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r>
            <a:rPr lang="en-US" altLang="ko-KR" sz="1600" b="1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endParaRPr lang="en-JM" sz="1600" b="1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53563D61-A301-4644-8AE7-FCAFDA9A58AB}">
      <dgm:prSet phldrT="[Text]" custT="1"/>
      <dgm:spPr>
        <a:solidFill>
          <a:schemeClr val="accent4">
            <a:lumMod val="60000"/>
            <a:lumOff val="4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 rtl="0"/>
          <a:r>
            <a:rPr lang="en-US" altLang="ko-KR" sz="1600" b="1">
              <a:solidFill>
                <a:schemeClr val="bg1"/>
              </a:solidFill>
              <a:latin typeface="Arial"/>
              <a:cs typeface="Arial"/>
            </a:rPr>
            <a:t>D</a:t>
          </a:r>
          <a:r>
            <a:rPr lang="ko-KR" altLang="en-US" sz="1600" b="1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r>
            <a:rPr lang="en-US" altLang="ko-KR" sz="1600" b="1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endParaRPr lang="en-JM" sz="1600" b="1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60323EE-B859-4184-88BB-62221AE106AB}" type="par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426A8813-506E-429E-87DB-53AA3F5535D1}" type="sib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BC44171-365F-452D-AE92-EBE2E89770BA}">
      <dgm:prSet phldrT="[Text]" custT="1"/>
      <dgm:spPr>
        <a:solidFill>
          <a:schemeClr val="accent5">
            <a:lumMod val="40000"/>
            <a:lumOff val="6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 rtl="0"/>
          <a:r>
            <a:rPr lang="en-US" altLang="ko-KR" sz="1600" b="1">
              <a:solidFill>
                <a:schemeClr val="bg1"/>
              </a:solidFill>
              <a:latin typeface="Arial"/>
              <a:cs typeface="Arial"/>
            </a:rPr>
            <a:t>E</a:t>
          </a:r>
          <a:r>
            <a:rPr lang="ko-KR" altLang="en-US" sz="1600" b="1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r>
            <a:rPr lang="en-US" altLang="ko-KR" sz="1600" b="1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endParaRPr lang="en-JM" sz="1600" b="1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7679D3FA-0101-42D1-A23D-75BD8EF1DA28}" type="par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FF5F2014-EE5D-4FD1-9103-39F792365AE5}" type="sib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85631E1F-364A-4A2A-9989-E896E5049557}">
      <dgm:prSet phldrT="[Text]" custT="1"/>
      <dgm:spPr>
        <a:solidFill>
          <a:schemeClr val="accent2">
            <a:lumMod val="7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 rtl="0"/>
          <a:r>
            <a:rPr lang="en-US" altLang="ko-KR" sz="1600" b="1">
              <a:solidFill>
                <a:schemeClr val="bg1"/>
              </a:solidFill>
              <a:latin typeface="Arial"/>
              <a:cs typeface="Arial"/>
            </a:rPr>
            <a:t>B</a:t>
          </a:r>
          <a:r>
            <a:rPr lang="ko-KR" altLang="en-US" sz="1600" b="1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r>
            <a:rPr lang="en-US" altLang="ko-KR" sz="1600" b="1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endParaRPr lang="en-JM" sz="1600" b="1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BE3CA2F-C22D-4DAD-BBB2-CC29F3FBCF68}" type="par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DC75A793-C6A2-4960-947A-450C2653BBC6}" type="sib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5" custScaleX="98552" custScaleY="139063">
        <dgm:presLayoutVars>
          <dgm:chMax val="1"/>
          <dgm:bulletEnabled val="1"/>
        </dgm:presLayoutVars>
      </dgm:prSet>
      <dgm:spPr/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5295FEF-34B7-47B0-80DB-E881F25871A9}" type="pres">
      <dgm:prSet presAssocID="{85631E1F-364A-4A2A-9989-E896E5049557}" presName="Name8" presStyleCnt="0"/>
      <dgm:spPr/>
    </dgm:pt>
    <dgm:pt modelId="{3CE8FECB-ADC6-4195-8C29-ECF1EEE9F8FA}" type="pres">
      <dgm:prSet presAssocID="{85631E1F-364A-4A2A-9989-E896E5049557}" presName="level" presStyleLbl="node1" presStyleIdx="1" presStyleCnt="5">
        <dgm:presLayoutVars>
          <dgm:chMax val="1"/>
          <dgm:bulletEnabled val="1"/>
        </dgm:presLayoutVars>
      </dgm:prSet>
      <dgm:spPr/>
    </dgm:pt>
    <dgm:pt modelId="{DC549F7C-7B63-4EBA-944C-0C5CAC570546}" type="pres">
      <dgm:prSet presAssocID="{85631E1F-364A-4A2A-9989-E896E50495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5">
        <dgm:presLayoutVars>
          <dgm:chMax val="1"/>
          <dgm:bulletEnabled val="1"/>
        </dgm:presLayoutVars>
      </dgm:prSet>
      <dgm:spPr/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C42FD2-6503-4F77-8487-9B33E0527141}" type="pres">
      <dgm:prSet presAssocID="{53563D61-A301-4644-8AE7-FCAFDA9A58AB}" presName="Name8" presStyleCnt="0"/>
      <dgm:spPr/>
    </dgm:pt>
    <dgm:pt modelId="{E6279944-4AC5-4561-B5D0-64EE0E57E695}" type="pres">
      <dgm:prSet presAssocID="{53563D61-A301-4644-8AE7-FCAFDA9A58AB}" presName="level" presStyleLbl="node1" presStyleIdx="3" presStyleCnt="5">
        <dgm:presLayoutVars>
          <dgm:chMax val="1"/>
          <dgm:bulletEnabled val="1"/>
        </dgm:presLayoutVars>
      </dgm:prSet>
      <dgm:spPr/>
    </dgm:pt>
    <dgm:pt modelId="{2E9D1362-172A-4369-8415-6E089FA67356}" type="pres">
      <dgm:prSet presAssocID="{53563D61-A301-4644-8AE7-FCAFDA9A58A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5855A1-EC9E-41EF-AA5C-B0A6C62BC58F}" type="pres">
      <dgm:prSet presAssocID="{9BC44171-365F-452D-AE92-EBE2E89770BA}" presName="Name8" presStyleCnt="0"/>
      <dgm:spPr/>
    </dgm:pt>
    <dgm:pt modelId="{285279A8-A2FF-4704-92DF-4753853CE322}" type="pres">
      <dgm:prSet presAssocID="{9BC44171-365F-452D-AE92-EBE2E89770BA}" presName="level" presStyleLbl="node1" presStyleIdx="4" presStyleCnt="5">
        <dgm:presLayoutVars>
          <dgm:chMax val="1"/>
          <dgm:bulletEnabled val="1"/>
        </dgm:presLayoutVars>
      </dgm:prSet>
      <dgm:spPr/>
    </dgm:pt>
    <dgm:pt modelId="{48B1057C-5EDF-4EC8-9A6B-B059EB7B0F8E}" type="pres">
      <dgm:prSet presAssocID="{9BC44171-365F-452D-AE92-EBE2E89770B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570C11-0AAF-4105-B53C-59BDB2A1EB11}" type="presOf" srcId="{28FD3D57-F3BB-4E5E-B091-1500A3C92E81}" destId="{6346E340-6B27-47A2-93A8-AA7F0249167F}" srcOrd="0" destOrd="0" presId="urn:microsoft.com/office/officeart/2005/8/layout/pyramid1"/>
    <dgm:cxn modelId="{66D00D19-FA9D-4051-B6B5-B80F0AC47E4A}" type="presOf" srcId="{85631E1F-364A-4A2A-9989-E896E5049557}" destId="{DC549F7C-7B63-4EBA-944C-0C5CAC570546}" srcOrd="1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31A5E032-4767-484E-9516-2D6EC1BAC818}" type="presOf" srcId="{53563D61-A301-4644-8AE7-FCAFDA9A58AB}" destId="{2E9D1362-172A-4369-8415-6E089FA67356}" srcOrd="1" destOrd="0" presId="urn:microsoft.com/office/officeart/2005/8/layout/pyramid1"/>
    <dgm:cxn modelId="{F2629F3A-4FE3-4B3E-B83D-0555BE7C8FBD}" type="presOf" srcId="{85631E1F-364A-4A2A-9989-E896E5049557}" destId="{3CE8FECB-ADC6-4195-8C29-ECF1EEE9F8FA}" srcOrd="0" destOrd="0" presId="urn:microsoft.com/office/officeart/2005/8/layout/pyramid1"/>
    <dgm:cxn modelId="{15D8F364-6809-49BA-A228-EAE95F4BE6B9}" srcId="{28FD3D57-F3BB-4E5E-B091-1500A3C92E81}" destId="{9BC44171-365F-452D-AE92-EBE2E89770BA}" srcOrd="4" destOrd="0" parTransId="{7679D3FA-0101-42D1-A23D-75BD8EF1DA28}" sibTransId="{FF5F2014-EE5D-4FD1-9103-39F792365AE5}"/>
    <dgm:cxn modelId="{F3697A49-7026-40CE-A2B9-71761A0223E3}" srcId="{28FD3D57-F3BB-4E5E-B091-1500A3C92E81}" destId="{53563D61-A301-4644-8AE7-FCAFDA9A58AB}" srcOrd="3" destOrd="0" parTransId="{B60323EE-B859-4184-88BB-62221AE106AB}" sibTransId="{426A8813-506E-429E-87DB-53AA3F5535D1}"/>
    <dgm:cxn modelId="{8FDB5E6D-661C-41AC-9FA0-91D3F8FFD6D9}" type="presOf" srcId="{9D67B1F7-C4FF-4E1E-94F4-69209A4E7C47}" destId="{7E617F38-6BB2-4E03-8198-FF7E7F898924}" srcOrd="1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A88E4273-F7D4-48AF-943F-7FA4DF9C2606}" type="presOf" srcId="{E924DC90-2427-4BE5-A522-6ACD4563EB45}" destId="{A8AE7F33-3372-4D78-96A6-FD2B204E9D9D}" srcOrd="1" destOrd="0" presId="urn:microsoft.com/office/officeart/2005/8/layout/pyramid1"/>
    <dgm:cxn modelId="{33ED1854-A9ED-45DA-8913-7FC839AAB981}" type="presOf" srcId="{9BC44171-365F-452D-AE92-EBE2E89770BA}" destId="{285279A8-A2FF-4704-92DF-4753853CE322}" srcOrd="0" destOrd="0" presId="urn:microsoft.com/office/officeart/2005/8/layout/pyramid1"/>
    <dgm:cxn modelId="{723E9675-955D-4A18-A032-DE43ECB85624}" type="presOf" srcId="{E924DC90-2427-4BE5-A522-6ACD4563EB45}" destId="{864F954D-81D4-4546-B08E-448FBA7A18FE}" srcOrd="0" destOrd="0" presId="urn:microsoft.com/office/officeart/2005/8/layout/pyramid1"/>
    <dgm:cxn modelId="{BD1903A1-E006-4340-B4CF-7CD782490A38}" type="presOf" srcId="{53563D61-A301-4644-8AE7-FCAFDA9A58AB}" destId="{E6279944-4AC5-4561-B5D0-64EE0E57E695}" srcOrd="0" destOrd="0" presId="urn:microsoft.com/office/officeart/2005/8/layout/pyramid1"/>
    <dgm:cxn modelId="{689B59B0-BF9D-489D-8A96-D6B2CF499ABF}" srcId="{28FD3D57-F3BB-4E5E-B091-1500A3C92E81}" destId="{85631E1F-364A-4A2A-9989-E896E5049557}" srcOrd="1" destOrd="0" parTransId="{EBE3CA2F-C22D-4DAD-BBB2-CC29F3FBCF68}" sibTransId="{DC75A793-C6A2-4960-947A-450C2653BBC6}"/>
    <dgm:cxn modelId="{739B5CEA-1932-4053-852F-247E63691C79}" type="presOf" srcId="{9D67B1F7-C4FF-4E1E-94F4-69209A4E7C47}" destId="{753AA43A-5097-42D8-A3EF-20B11215D8F3}" srcOrd="0" destOrd="0" presId="urn:microsoft.com/office/officeart/2005/8/layout/pyramid1"/>
    <dgm:cxn modelId="{AE3EB5FA-4927-4388-BD48-8F9079826EFA}" type="presOf" srcId="{9BC44171-365F-452D-AE92-EBE2E89770BA}" destId="{48B1057C-5EDF-4EC8-9A6B-B059EB7B0F8E}" srcOrd="1" destOrd="0" presId="urn:microsoft.com/office/officeart/2005/8/layout/pyramid1"/>
    <dgm:cxn modelId="{724B3B8E-5A8F-455C-8CB0-246FA07650C9}" type="presParOf" srcId="{6346E340-6B27-47A2-93A8-AA7F0249167F}" destId="{8351BCDF-D287-464A-AB10-4261CFFC4E79}" srcOrd="0" destOrd="0" presId="urn:microsoft.com/office/officeart/2005/8/layout/pyramid1"/>
    <dgm:cxn modelId="{B83998B2-F33F-4A19-AA8B-C12ABE92F459}" type="presParOf" srcId="{8351BCDF-D287-464A-AB10-4261CFFC4E79}" destId="{864F954D-81D4-4546-B08E-448FBA7A18FE}" srcOrd="0" destOrd="0" presId="urn:microsoft.com/office/officeart/2005/8/layout/pyramid1"/>
    <dgm:cxn modelId="{FF697D92-14FA-49DE-854A-3B45160627C8}" type="presParOf" srcId="{8351BCDF-D287-464A-AB10-4261CFFC4E79}" destId="{A8AE7F33-3372-4D78-96A6-FD2B204E9D9D}" srcOrd="1" destOrd="0" presId="urn:microsoft.com/office/officeart/2005/8/layout/pyramid1"/>
    <dgm:cxn modelId="{6D9A8C80-BA20-44C0-99AE-EE8926DED6ED}" type="presParOf" srcId="{6346E340-6B27-47A2-93A8-AA7F0249167F}" destId="{45295FEF-34B7-47B0-80DB-E881F25871A9}" srcOrd="1" destOrd="0" presId="urn:microsoft.com/office/officeart/2005/8/layout/pyramid1"/>
    <dgm:cxn modelId="{8C832AED-0FDB-40CA-9B4E-8C02CD2D33C4}" type="presParOf" srcId="{45295FEF-34B7-47B0-80DB-E881F25871A9}" destId="{3CE8FECB-ADC6-4195-8C29-ECF1EEE9F8FA}" srcOrd="0" destOrd="0" presId="urn:microsoft.com/office/officeart/2005/8/layout/pyramid1"/>
    <dgm:cxn modelId="{ACBFE7D8-DD9F-41BE-A1DD-16390180B717}" type="presParOf" srcId="{45295FEF-34B7-47B0-80DB-E881F25871A9}" destId="{DC549F7C-7B63-4EBA-944C-0C5CAC570546}" srcOrd="1" destOrd="0" presId="urn:microsoft.com/office/officeart/2005/8/layout/pyramid1"/>
    <dgm:cxn modelId="{2EDC6386-FD2E-4944-AD02-6C33BADDF850}" type="presParOf" srcId="{6346E340-6B27-47A2-93A8-AA7F0249167F}" destId="{BF7100C5-692A-476D-9242-E6DE2BFA407E}" srcOrd="2" destOrd="0" presId="urn:microsoft.com/office/officeart/2005/8/layout/pyramid1"/>
    <dgm:cxn modelId="{9F690A36-CAD6-4D83-A70F-6D713D279C68}" type="presParOf" srcId="{BF7100C5-692A-476D-9242-E6DE2BFA407E}" destId="{753AA43A-5097-42D8-A3EF-20B11215D8F3}" srcOrd="0" destOrd="0" presId="urn:microsoft.com/office/officeart/2005/8/layout/pyramid1"/>
    <dgm:cxn modelId="{5F0851C6-5FFF-49BF-8B49-C965411D433D}" type="presParOf" srcId="{BF7100C5-692A-476D-9242-E6DE2BFA407E}" destId="{7E617F38-6BB2-4E03-8198-FF7E7F898924}" srcOrd="1" destOrd="0" presId="urn:microsoft.com/office/officeart/2005/8/layout/pyramid1"/>
    <dgm:cxn modelId="{2A13AAA8-9828-4015-BBB7-DE44145677B4}" type="presParOf" srcId="{6346E340-6B27-47A2-93A8-AA7F0249167F}" destId="{29C42FD2-6503-4F77-8487-9B33E0527141}" srcOrd="3" destOrd="0" presId="urn:microsoft.com/office/officeart/2005/8/layout/pyramid1"/>
    <dgm:cxn modelId="{00F821B7-D3E5-4C49-B208-956861463A6F}" type="presParOf" srcId="{29C42FD2-6503-4F77-8487-9B33E0527141}" destId="{E6279944-4AC5-4561-B5D0-64EE0E57E695}" srcOrd="0" destOrd="0" presId="urn:microsoft.com/office/officeart/2005/8/layout/pyramid1"/>
    <dgm:cxn modelId="{C91F242C-6B21-4D23-AA2B-248635A67730}" type="presParOf" srcId="{29C42FD2-6503-4F77-8487-9B33E0527141}" destId="{2E9D1362-172A-4369-8415-6E089FA67356}" srcOrd="1" destOrd="0" presId="urn:microsoft.com/office/officeart/2005/8/layout/pyramid1"/>
    <dgm:cxn modelId="{130A802C-F9E0-46A4-9B2E-CAB53EFCE87E}" type="presParOf" srcId="{6346E340-6B27-47A2-93A8-AA7F0249167F}" destId="{E55855A1-EC9E-41EF-AA5C-B0A6C62BC58F}" srcOrd="4" destOrd="0" presId="urn:microsoft.com/office/officeart/2005/8/layout/pyramid1"/>
    <dgm:cxn modelId="{BD156B57-D9E2-44F0-9AD7-4D9DF28539CB}" type="presParOf" srcId="{E55855A1-EC9E-41EF-AA5C-B0A6C62BC58F}" destId="{285279A8-A2FF-4704-92DF-4753853CE322}" srcOrd="0" destOrd="0" presId="urn:microsoft.com/office/officeart/2005/8/layout/pyramid1"/>
    <dgm:cxn modelId="{413DE596-B7D9-4866-8068-990990E67353}" type="presParOf" srcId="{E55855A1-EC9E-41EF-AA5C-B0A6C62BC58F}" destId="{48B1057C-5EDF-4EC8-9A6B-B059EB7B0F8E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1428530" y="0"/>
          <a:ext cx="973992" cy="847624"/>
        </a:xfrm>
        <a:prstGeom prst="trapezoid">
          <a:avLst>
            <a:gd name="adj" fmla="val 58298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>
              <a:solidFill>
                <a:schemeClr val="bg1"/>
              </a:solidFill>
              <a:latin typeface="Arial"/>
              <a:cs typeface="Arial"/>
            </a:rPr>
            <a:t>A</a:t>
          </a:r>
          <a:endParaRPr lang="en-JM" sz="1600" b="1" kern="120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428530" y="0"/>
        <a:ext cx="973992" cy="847624"/>
      </dsp:txXfrm>
    </dsp:sp>
    <dsp:sp modelId="{3CE8FECB-ADC6-4195-8C29-ECF1EEE9F8FA}">
      <dsp:nvSpPr>
        <dsp:cNvPr id="0" name=""/>
        <dsp:cNvSpPr/>
      </dsp:nvSpPr>
      <dsp:spPr>
        <a:xfrm>
          <a:off x="1066031" y="847624"/>
          <a:ext cx="1698991" cy="609525"/>
        </a:xfrm>
        <a:prstGeom prst="trapezoid">
          <a:avLst>
            <a:gd name="adj" fmla="val 58298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>
              <a:solidFill>
                <a:schemeClr val="bg1"/>
              </a:solidFill>
              <a:latin typeface="Arial"/>
              <a:cs typeface="Arial"/>
            </a:rPr>
            <a:t>B</a:t>
          </a:r>
          <a:r>
            <a:rPr lang="ko-KR" altLang="en-US" sz="1600" b="1" kern="1200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r>
            <a:rPr lang="en-US" altLang="ko-KR" sz="1600" b="1" kern="1200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endParaRPr lang="en-JM" sz="1600" b="1" kern="120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363354" y="847624"/>
        <a:ext cx="1104344" cy="609525"/>
      </dsp:txXfrm>
    </dsp:sp>
    <dsp:sp modelId="{753AA43A-5097-42D8-A3EF-20B11215D8F3}">
      <dsp:nvSpPr>
        <dsp:cNvPr id="0" name=""/>
        <dsp:cNvSpPr/>
      </dsp:nvSpPr>
      <dsp:spPr>
        <a:xfrm>
          <a:off x="710687" y="1457150"/>
          <a:ext cx="2409678" cy="609525"/>
        </a:xfrm>
        <a:prstGeom prst="trapezoid">
          <a:avLst>
            <a:gd name="adj" fmla="val 58298"/>
          </a:avLst>
        </a:prstGeom>
        <a:solidFill>
          <a:schemeClr val="accent3"/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>
              <a:solidFill>
                <a:schemeClr val="bg1"/>
              </a:solidFill>
              <a:latin typeface="Arial"/>
              <a:cs typeface="Arial"/>
            </a:rPr>
            <a:t>C</a:t>
          </a:r>
          <a:r>
            <a:rPr lang="ko-KR" altLang="en-US" sz="1600" b="1" kern="1200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r>
            <a:rPr lang="en-US" altLang="ko-KR" sz="1600" b="1" kern="1200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endParaRPr lang="en-JM" sz="1600" b="1" kern="120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32381" y="1457150"/>
        <a:ext cx="1566291" cy="609525"/>
      </dsp:txXfrm>
    </dsp:sp>
    <dsp:sp modelId="{E6279944-4AC5-4561-B5D0-64EE0E57E695}">
      <dsp:nvSpPr>
        <dsp:cNvPr id="0" name=""/>
        <dsp:cNvSpPr/>
      </dsp:nvSpPr>
      <dsp:spPr>
        <a:xfrm>
          <a:off x="355343" y="2066676"/>
          <a:ext cx="3120366" cy="609525"/>
        </a:xfrm>
        <a:prstGeom prst="trapezoid">
          <a:avLst>
            <a:gd name="adj" fmla="val 58298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>
              <a:solidFill>
                <a:schemeClr val="bg1"/>
              </a:solidFill>
              <a:latin typeface="Arial"/>
              <a:cs typeface="Arial"/>
            </a:rPr>
            <a:t>D</a:t>
          </a:r>
          <a:r>
            <a:rPr lang="ko-KR" altLang="en-US" sz="1600" b="1" kern="1200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r>
            <a:rPr lang="en-US" altLang="ko-KR" sz="1600" b="1" kern="1200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endParaRPr lang="en-JM" sz="1600" b="1" kern="120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901407" y="2066676"/>
        <a:ext cx="2028238" cy="609525"/>
      </dsp:txXfrm>
    </dsp:sp>
    <dsp:sp modelId="{285279A8-A2FF-4704-92DF-4753853CE322}">
      <dsp:nvSpPr>
        <dsp:cNvPr id="0" name=""/>
        <dsp:cNvSpPr/>
      </dsp:nvSpPr>
      <dsp:spPr>
        <a:xfrm>
          <a:off x="0" y="2676202"/>
          <a:ext cx="3831054" cy="609525"/>
        </a:xfrm>
        <a:prstGeom prst="trapezoid">
          <a:avLst>
            <a:gd name="adj" fmla="val 58298"/>
          </a:avLst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>
              <a:solidFill>
                <a:schemeClr val="bg1"/>
              </a:solidFill>
              <a:latin typeface="Arial"/>
              <a:cs typeface="Arial"/>
            </a:rPr>
            <a:t>E</a:t>
          </a:r>
          <a:r>
            <a:rPr lang="ko-KR" altLang="en-US" sz="1600" b="1" kern="1200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r>
            <a:rPr lang="en-US" altLang="ko-KR" sz="1600" b="1" kern="1200">
              <a:solidFill>
                <a:schemeClr val="bg1"/>
              </a:solidFill>
              <a:latin typeface="Arial"/>
              <a:ea typeface="Arial Unicode MS"/>
              <a:cs typeface="Arial"/>
            </a:rPr>
            <a:t> </a:t>
          </a:r>
          <a:endParaRPr lang="en-JM" sz="1600" b="1" kern="120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670434" y="2676202"/>
        <a:ext cx="2490185" cy="609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4778" tIns="47389" rIns="94778" bIns="47389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4778" tIns="47389" rIns="94778" bIns="47389" rtlCol="0"/>
          <a:lstStyle>
            <a:lvl1pPr algn="r">
              <a:defRPr sz="1200"/>
            </a:lvl1pPr>
          </a:lstStyle>
          <a:p>
            <a:fld id="{BDFD5FB7-FA10-43D8-BFE2-76C6741DEDF1}" type="datetimeFigureOut">
              <a:t>7/8/2024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8" tIns="47389" rIns="94778" bIns="47389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4778" tIns="47389" rIns="94778" bIns="47389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4778" tIns="47389" rIns="94778" bIns="47389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4778" tIns="47389" rIns="94778" bIns="47389" rtlCol="0" anchor="b"/>
          <a:lstStyle>
            <a:lvl1pPr algn="r">
              <a:defRPr sz="1200"/>
            </a:lvl1pPr>
          </a:lstStyle>
          <a:p>
            <a:fld id="{ED399EC8-D455-4477-A997-A1AC4F087F6D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04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049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撰寫Java Servlet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348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2169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第一部分</a:t>
            </a:r>
            <a:r>
              <a:rPr lang="en-US">
                <a:cs typeface="Calibri"/>
              </a:rPr>
              <a:t>:</a:t>
            </a:r>
            <a:endParaRPr lang="en-US"/>
          </a:p>
          <a:p>
            <a:r>
              <a:rPr lang="en-US">
                <a:cs typeface="Calibri"/>
              </a:rPr>
              <a:t>User</a:t>
            </a:r>
            <a:r>
              <a:rPr lang="ja-JP" altLang="en-US">
                <a:ea typeface="游ゴシック"/>
                <a:cs typeface="Calibri"/>
              </a:rPr>
              <a:t>登入資料與</a:t>
            </a:r>
            <a:r>
              <a:rPr lang="en-US">
                <a:cs typeface="Calibri"/>
              </a:rPr>
              <a:t>DB</a:t>
            </a:r>
            <a:r>
              <a:rPr lang="ja-JP" altLang="en-US">
                <a:ea typeface="游ゴシック"/>
                <a:cs typeface="Calibri"/>
              </a:rPr>
              <a:t>核對</a:t>
            </a:r>
            <a:endParaRPr lang="ja-JP"/>
          </a:p>
          <a:p>
            <a:r>
              <a:rPr lang="ja-JP">
                <a:ea typeface="游ゴシック"/>
              </a:rPr>
              <a:t>解釋圖片</a:t>
            </a:r>
            <a:r>
              <a:rPr lang="en-US" altLang="ja-JP">
                <a:ea typeface="游ゴシック"/>
              </a:rPr>
              <a:t>:</a:t>
            </a:r>
            <a:r>
              <a:rPr lang="en-US"/>
              <a:t>輸入的是98765</a:t>
            </a:r>
            <a:r>
              <a:rPr lang="ja-JP" altLang="en-US">
                <a:ea typeface="游ゴシック"/>
              </a:rPr>
              <a:t>與資料庫吻合&gt;成功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132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>
                <a:ea typeface="游ゴシック"/>
              </a:rPr>
              <a:t>反之，輸入的是</a:t>
            </a:r>
            <a:r>
              <a:rPr lang="en-US" altLang="ja-JP">
                <a:ea typeface="游ゴシック"/>
              </a:rPr>
              <a:t>98777,不符合</a:t>
            </a:r>
          </a:p>
          <a:p>
            <a:r>
              <a:rPr lang="ja-JP"/>
              <a:t>失敗會請</a:t>
            </a:r>
            <a:r>
              <a:rPr lang="en-US" altLang="ja-JP"/>
              <a:t>User</a:t>
            </a:r>
            <a:r>
              <a:rPr lang="ja-JP"/>
              <a:t>回到登入畫面並再次輸入正確資料</a:t>
            </a:r>
            <a:r>
              <a:rPr lang="en-US" altLang="ja-JP"/>
              <a:t> </a:t>
            </a:r>
            <a:endParaRPr 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0231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獲取使用者帳密並調用</a:t>
            </a:r>
            <a:r>
              <a:rPr lang="en-US">
                <a:cs typeface="Calibri"/>
              </a:rPr>
              <a:t>API</a:t>
            </a:r>
            <a:r>
              <a:rPr lang="ja-JP" altLang="en-US">
                <a:ea typeface="游ゴシック"/>
                <a:cs typeface="Calibri"/>
              </a:rPr>
              <a:t>進行核對及用戶驗證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0711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按下呼叫按鈕</a:t>
            </a:r>
            <a:r>
              <a:rPr lang="en-US">
                <a:cs typeface="Calibri"/>
              </a:rPr>
              <a:t>:</a:t>
            </a:r>
          </a:p>
          <a:p>
            <a:r>
              <a:rPr lang="ja-JP" altLang="en-US">
                <a:ea typeface="游ゴシック"/>
                <a:cs typeface="Calibri"/>
              </a:rPr>
              <a:t>將寄件及收件部門代號發送至</a:t>
            </a:r>
            <a:r>
              <a:rPr lang="en-US" altLang="zh-TW">
                <a:ea typeface="新細明體"/>
              </a:rPr>
              <a:t>Robot</a:t>
            </a:r>
            <a:r>
              <a:rPr lang="zh-TW" altLang="en-US">
                <a:ea typeface="新細明體"/>
              </a:rPr>
              <a:t> </a:t>
            </a:r>
            <a:r>
              <a:rPr lang="en-US" altLang="zh-TW">
                <a:ea typeface="新細明體"/>
              </a:rPr>
              <a:t>Server</a:t>
            </a:r>
            <a:r>
              <a:rPr lang="ja-JP" altLang="en-US">
                <a:ea typeface="游ゴシック"/>
                <a:cs typeface="Calibri"/>
              </a:rPr>
              <a:t>,車子會到達指定位置</a:t>
            </a:r>
            <a:endParaRPr lang="ja-JP"/>
          </a:p>
          <a:p>
            <a:r>
              <a:rPr lang="ja-JP">
                <a:ea typeface="游ゴシック"/>
              </a:rPr>
              <a:t>並同時把當下的輸入記錄存</a:t>
            </a:r>
            <a:r>
              <a:rPr lang="ja-JP" altLang="en-US">
                <a:ea typeface="游ゴシック"/>
              </a:rPr>
              <a:t>入</a:t>
            </a:r>
            <a:r>
              <a:rPr lang="ja-JP">
                <a:ea typeface="游ゴシック"/>
              </a:rPr>
              <a:t>資料庫</a:t>
            </a:r>
            <a:endParaRPr lang="ja-JP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8054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Calibri"/>
                <a:cs typeface="Calibri"/>
              </a:rPr>
              <a:t>解釋圖片</a:t>
            </a:r>
            <a:r>
              <a:rPr lang="en-US">
                <a:ea typeface="Calibri"/>
                <a:cs typeface="Calibri"/>
              </a:rPr>
              <a:t>:Server</a:t>
            </a:r>
            <a:r>
              <a:rPr lang="ja-JP" altLang="en-US">
                <a:ea typeface="Calibri"/>
                <a:cs typeface="Calibri"/>
              </a:rPr>
              <a:t>端畫面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1.</a:t>
            </a:r>
            <a:r>
              <a:rPr lang="ja-JP" altLang="en-US">
                <a:ea typeface="Calibri"/>
                <a:cs typeface="Calibri"/>
              </a:rPr>
              <a:t>綠框</a:t>
            </a:r>
            <a:r>
              <a:rPr lang="en-US">
                <a:ea typeface="Calibri"/>
                <a:cs typeface="Calibri"/>
              </a:rPr>
              <a:t>:</a:t>
            </a:r>
            <a:r>
              <a:rPr lang="ja-JP" altLang="en-US">
                <a:ea typeface="Calibri"/>
                <a:cs typeface="Calibri"/>
              </a:rPr>
              <a:t>傳給</a:t>
            </a:r>
            <a:r>
              <a:rPr lang="en-US">
                <a:ea typeface="Calibri"/>
                <a:cs typeface="Calibri"/>
              </a:rPr>
              <a:t>Robot Server</a:t>
            </a:r>
          </a:p>
          <a:p>
            <a:r>
              <a:rPr lang="en-US">
                <a:ea typeface="Calibri"/>
                <a:cs typeface="Calibri"/>
              </a:rPr>
              <a:t>2.</a:t>
            </a:r>
            <a:r>
              <a:rPr lang="ja-JP" altLang="en-US">
                <a:ea typeface="Calibri"/>
                <a:cs typeface="Calibri"/>
              </a:rPr>
              <a:t>紅框</a:t>
            </a:r>
            <a:r>
              <a:rPr lang="en-US">
                <a:ea typeface="Calibri"/>
                <a:cs typeface="Calibri"/>
              </a:rPr>
              <a:t>:</a:t>
            </a:r>
            <a:r>
              <a:rPr lang="ja-JP" altLang="en-US">
                <a:ea typeface="Calibri"/>
                <a:cs typeface="Calibri"/>
              </a:rPr>
              <a:t>成功存入資料庫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764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</a:rPr>
              <a:t>控制車子前進或暫停，將其傳給Robot Server</a:t>
            </a:r>
            <a:endParaRPr 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931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</a:rPr>
              <a:t>填寫完部門代號後即時存入資料庫並再即時傳到前端讓使用者查詢</a:t>
            </a:r>
          </a:p>
          <a:p>
            <a:r>
              <a:rPr lang="ja-JP" altLang="en-US">
                <a:ea typeface="游ゴシック"/>
                <a:cs typeface="Calibri"/>
              </a:rPr>
              <a:t>此功能目的是讓使用者了解自走車目前狀況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4595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>
                <a:ea typeface="游ゴシック"/>
              </a:rPr>
              <a:t>操作步驟都完成</a:t>
            </a:r>
            <a:r>
              <a:rPr lang="ja-JP" altLang="en-US">
                <a:ea typeface="游ゴシック"/>
              </a:rPr>
              <a:t>即能</a:t>
            </a:r>
            <a:r>
              <a:rPr lang="ja-JP">
                <a:ea typeface="游ゴシック"/>
              </a:rPr>
              <a:t>登出成功</a:t>
            </a:r>
            <a:endParaRPr lang="en-US">
              <a:ea typeface="游ゴシック"/>
            </a:endParaRPr>
          </a:p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156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21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 altLang="zh-TW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84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 altLang="zh-TW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843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各位廠商大家好</a:t>
            </a:r>
            <a:br>
              <a:rPr lang="en-US" altLang="ja-JP"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我是劉文仁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以下由我負責報告我在訓練模型遇到的問題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723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以下要講的內容是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如何改裝自走車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如何安裝環境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訓練模型遇到困難，以及測試</a:t>
            </a:r>
            <a:endParaRPr lang="ja-JP" altLang="en-US">
              <a:ea typeface="游ゴシック"/>
              <a:cs typeface="+mn-lt"/>
            </a:endParaRPr>
          </a:p>
          <a:p>
            <a:r>
              <a:rPr lang="ja-JP" altLang="en-US">
                <a:ea typeface="游ゴシック"/>
                <a:cs typeface="+mn-lt"/>
              </a:rPr>
              <a:t>在現有的環境進行按鈕功能的測試</a:t>
            </a:r>
            <a:br>
              <a:rPr lang="ja-JP" altLang="en-US">
                <a:ea typeface="游ゴシック"/>
                <a:cs typeface="+mn-lt"/>
              </a:rPr>
            </a:br>
            <a:br>
              <a:rPr lang="ja-JP" altLang="en-US">
                <a:ea typeface="游ゴシック"/>
                <a:cs typeface="+mn-lt"/>
              </a:rPr>
            </a:br>
            <a:br>
              <a:rPr lang="ja-JP" altLang="en-US">
                <a:ea typeface="游ゴシック"/>
                <a:cs typeface="+mn-lt"/>
              </a:rPr>
            </a:b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4150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在運行的過程中發現</a:t>
            </a:r>
            <a:r>
              <a:rPr lang="en-US">
                <a:cs typeface="Calibri"/>
              </a:rPr>
              <a:t>，</a:t>
            </a:r>
            <a:r>
              <a:rPr lang="ja-JP" altLang="en-US">
                <a:ea typeface="游ゴシック"/>
                <a:cs typeface="Calibri"/>
              </a:rPr>
              <a:t>電池的續航力大概落在</a:t>
            </a:r>
            <a:r>
              <a:rPr lang="en-US">
                <a:cs typeface="Calibri"/>
              </a:rPr>
              <a:t>15</a:t>
            </a:r>
            <a:r>
              <a:rPr lang="ja-JP" altLang="en-US">
                <a:ea typeface="游ゴシック"/>
                <a:cs typeface="Calibri"/>
              </a:rPr>
              <a:t>分鐘左右</a:t>
            </a:r>
            <a:r>
              <a:rPr lang="en-US">
                <a:cs typeface="Calibri"/>
              </a:rPr>
              <a:t>，</a:t>
            </a:r>
            <a:r>
              <a:rPr lang="ja-JP" altLang="en-US">
                <a:ea typeface="游ゴシック"/>
                <a:cs typeface="Calibri"/>
              </a:rPr>
              <a:t>一下子就沒有電</a:t>
            </a:r>
            <a:endParaRPr lang="en-US" altLang="ja-JP">
              <a:ea typeface="游ゴシック"/>
              <a:cs typeface="Calibri"/>
            </a:endParaRPr>
          </a:p>
          <a:p>
            <a:r>
              <a:rPr lang="ja-JP" altLang="en-US">
                <a:ea typeface="游ゴシック"/>
                <a:cs typeface="+mn-lt"/>
              </a:rPr>
              <a:t>於是買了2科18650的電池和1個電池和和1組接線組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+mn-lt"/>
              </a:rPr>
              <a:t>接下請人幫忙焊接</a:t>
            </a:r>
            <a:endParaRPr lang="en-US" altLang="ja-JP">
              <a:ea typeface="游ゴシック"/>
              <a:cs typeface="+mn-lt"/>
            </a:endParaRPr>
          </a:p>
          <a:p>
            <a:r>
              <a:rPr lang="ja-JP" altLang="en-US">
                <a:ea typeface="游ゴシック"/>
                <a:cs typeface="+mn-lt"/>
              </a:rPr>
              <a:t>經過測試從原本只能撐15分鐘的電力增加到60分鐘</a:t>
            </a:r>
            <a:endParaRPr lang="en-US" altLang="ja-JP">
              <a:ea typeface="游ゴシック"/>
              <a:cs typeface="+mn-lt"/>
            </a:endParaRPr>
          </a:p>
          <a:p>
            <a:r>
              <a:rPr lang="ja-JP" altLang="en-US">
                <a:ea typeface="游ゴシック"/>
                <a:cs typeface="+mn-lt"/>
              </a:rPr>
              <a:t>足足增加了4倍的測試時間</a:t>
            </a:r>
            <a:br>
              <a:rPr lang="ja-JP" altLang="en-US">
                <a:ea typeface="游ゴシック"/>
                <a:cs typeface="+mn-lt"/>
              </a:rPr>
            </a:b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1289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Donkeycar的網頁套件發現鏡頭朝上比吃到軌道的路線較少</a:t>
            </a:r>
          </a:p>
          <a:p>
            <a:r>
              <a:rPr lang="ja-JP" altLang="en-US">
                <a:ea typeface="游ゴシック"/>
                <a:cs typeface="+mn-lt"/>
              </a:rPr>
              <a:t>於是我增加了墊片讓鏡頭更朝下，</a:t>
            </a:r>
          </a:p>
          <a:p>
            <a:r>
              <a:rPr lang="ja-JP" altLang="en-US">
                <a:ea typeface="游ゴシック"/>
                <a:cs typeface="+mn-lt"/>
              </a:rPr>
              <a:t>經過測試</a:t>
            </a:r>
            <a:r>
              <a:rPr lang="ja-JP">
                <a:ea typeface="游ゴシック"/>
              </a:rPr>
              <a:t>鏡頭更朝下</a:t>
            </a:r>
            <a:r>
              <a:rPr lang="ja-JP" altLang="en-US">
                <a:ea typeface="游ゴシック"/>
                <a:cs typeface="+mn-lt"/>
              </a:rPr>
              <a:t>網頁套件的吃到軌道的線較多</a:t>
            </a:r>
          </a:p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2397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以上這些我對自走車改造的點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關於按鈕的腳位 我在比較後面再進行說明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0825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我在安裝環境時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首先到數枚拍官網載64BIT的版本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在使用</a:t>
            </a:r>
            <a:r>
              <a:rPr lang="ja-JP">
                <a:ea typeface="游ゴシック"/>
              </a:rPr>
              <a:t>sudo raspi-config</a:t>
            </a:r>
            <a:r>
              <a:rPr lang="ja-JP" altLang="en-US">
                <a:ea typeface="游ゴシック"/>
              </a:rPr>
              <a:t> 開啟VNC I2C SSH</a:t>
            </a:r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ea typeface="游ゴシック"/>
                <a:cs typeface="Calibri"/>
              </a:rPr>
              <a:t>建立環境</a:t>
            </a:r>
          </a:p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6207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由於在安裝時候有遇到很多版本的問題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於是再重新安裝N次後發現</a:t>
            </a:r>
            <a:r>
              <a:rPr lang="ja-JP">
                <a:ea typeface="游ゴシック"/>
              </a:rPr>
              <a:t>DONKEYCAR [pi]在安裝時候他的訊息會顯示沒有安裝的版本</a:t>
            </a:r>
            <a:r>
              <a:rPr lang="ja-JP" altLang="en-US">
                <a:ea typeface="游ゴシック"/>
              </a:rPr>
              <a:t>和型號</a:t>
            </a:r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ea typeface="游ゴシック"/>
                <a:cs typeface="Calibri"/>
              </a:rPr>
              <a:t>於是我將裡面的訊息整後將沒有安裝的版本全部都安裝</a:t>
            </a:r>
            <a:endParaRPr lang="ja-JP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7109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在安裝</a:t>
            </a:r>
            <a:r>
              <a:rPr lang="en-US" err="1">
                <a:cs typeface="Calibri"/>
              </a:rPr>
              <a:t>donkeycar</a:t>
            </a:r>
            <a:r>
              <a:rPr lang="en-US" altLang="ja-JP">
                <a:ea typeface="游ゴシック"/>
                <a:cs typeface="Calibri"/>
              </a:rPr>
              <a:t> [pi]</a:t>
            </a:r>
            <a:r>
              <a:rPr lang="ja-JP" altLang="en-US">
                <a:ea typeface="游ゴシック"/>
                <a:cs typeface="Calibri"/>
              </a:rPr>
              <a:t>遇到了一些問題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像是  開啟models時 需要開啟某些功能</a:t>
            </a:r>
            <a:endParaRPr lang="en-US" altLang="ja-JP">
              <a:ea typeface="游ゴシック"/>
              <a:cs typeface="Calibri"/>
            </a:endParaRPr>
          </a:p>
          <a:p>
            <a:r>
              <a:rPr lang="ja-JP">
                <a:ea typeface="游ゴシック"/>
              </a:rPr>
              <a:t>像是  </a:t>
            </a:r>
            <a:r>
              <a:rPr lang="ja-JP" altLang="en-US">
                <a:ea typeface="游ゴシック"/>
              </a:rPr>
              <a:t>指定路徑不對 的狀態</a:t>
            </a:r>
            <a:r>
              <a:rPr lang="ja-JP">
                <a:ea typeface="游ゴシック"/>
              </a:rPr>
              <a:t> </a:t>
            </a:r>
            <a:endParaRPr lang="en-US" altLang="ja-JP">
              <a:ea typeface="游ゴシック"/>
            </a:endParaRPr>
          </a:p>
          <a:p>
            <a:br>
              <a:rPr lang="ja-JP" altLang="en-US">
                <a:ea typeface="游ゴシック"/>
                <a:cs typeface="+mn-lt"/>
              </a:rPr>
            </a:b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0129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820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+mn-lt"/>
              </a:rPr>
              <a:t>在train models        使用SCP-r            pi@?????       ./  樹莓拍     "./pc"            </a:t>
            </a:r>
            <a:endParaRPr lang="en-US" altLang="ja-JP">
              <a:ea typeface="游ゴシック"/>
              <a:cs typeface="+mn-lt"/>
            </a:endParaRPr>
          </a:p>
          <a:p>
            <a:r>
              <a:rPr lang="ja-JP" altLang="en-US">
                <a:ea typeface="游ゴシック"/>
                <a:cs typeface="+mn-lt"/>
              </a:rPr>
              <a:t>    樹莓拍路徑====&gt;&gt;  PC           將樹莓拍紀錄的數據  移動到 電腦中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調整後鏡頭  觀察照片 發現上方的東西都不是我要為給模型需要的東西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於使我使用OPENCV 上方25%變成黑色 以增加模型對軌道的認知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主要適用for each 迴圈  讀進資料夾所有有東西 在反映出調整後的所有東西</a:t>
            </a:r>
          </a:p>
          <a:p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ea typeface="游ゴシック"/>
                <a:cs typeface="Calibri"/>
              </a:rPr>
              <a:t>經過鏡頭的改良後發現上約1/4是不要的部分，於是我使用OPENCV去遮住不要的部分，鏡而去整理數據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中間經過SCP  的指令將數據從樹沒拍移動出來</a:t>
            </a:r>
          </a:p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8743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err="1">
                <a:ea typeface="游ゴシック"/>
                <a:cs typeface="Calibri"/>
              </a:rPr>
              <a:t>因為donkeycar這得套件是基於</a:t>
            </a:r>
            <a:r>
              <a:rPr lang="en-US" err="1"/>
              <a:t>Ubuntu</a:t>
            </a:r>
            <a:r>
              <a:rPr lang="en-US"/>
              <a:t>  </a:t>
            </a:r>
            <a:r>
              <a:rPr lang="ja-JP" altLang="en-US">
                <a:ea typeface="游ゴシック"/>
              </a:rPr>
              <a:t>安裝的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我使用與安裝樹沒拍的相同方法去安裝套件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有所不同的是差別插在有PC 的是式donkeycar[pc]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最後使用donkey train  訓練模型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最後將模型透過SCP  傳送到樹沒拍內</a:t>
            </a:r>
            <a:endParaRPr lang="en-US" altLang="ja-JP"/>
          </a:p>
          <a:p>
            <a:r>
              <a:rPr lang="ja-JP" altLang="en-US">
                <a:ea typeface="游ゴシック"/>
                <a:cs typeface="Calibri"/>
              </a:rPr>
              <a:t>並進行測試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+mn-lt"/>
              </a:rPr>
              <a:t>經過測試的影片 由於前面已經過播過 這裡我就不撥放了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+mn-lt"/>
              </a:rPr>
              <a:t>​</a:t>
            </a:r>
            <a:br>
              <a:rPr lang="ja-JP" altLang="en-US">
                <a:ea typeface="游ゴシック"/>
                <a:cs typeface="+mn-lt"/>
              </a:rPr>
            </a:b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5068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+mn-lt"/>
              </a:rPr>
              <a:t>最後</a:t>
            </a:r>
            <a:r>
              <a:rPr lang="ja-JP" altLang="en-US">
                <a:ea typeface="游ゴシック"/>
                <a:cs typeface="Calibri"/>
              </a:rPr>
              <a:t>模型測試能動  我就開始增加按鈕的功能 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透過以下這些4種套件去   </a:t>
            </a:r>
            <a:endParaRPr lang="en-US" altLang="ja-JP">
              <a:ea typeface="游ゴシック"/>
              <a:cs typeface="Calibri"/>
            </a:endParaRPr>
          </a:p>
          <a:p>
            <a:r>
              <a:rPr lang="ja-JP" altLang="en-US">
                <a:ea typeface="游ゴシック"/>
                <a:cs typeface="Calibri"/>
              </a:rPr>
              <a:t> 然後寫了一段程式碼去接收GPIO17的短路訊息並回傳訊息</a:t>
            </a:r>
            <a:br>
              <a:rPr lang="ja-JP" altLang="en-US">
                <a:ea typeface="游ゴシック"/>
                <a:cs typeface="+mn-lt"/>
              </a:rPr>
            </a:br>
            <a:r>
              <a:rPr lang="ja-JP" altLang="en-US">
                <a:ea typeface="游ゴシック"/>
                <a:cs typeface="Calibri"/>
              </a:rPr>
              <a:t>I2C </a:t>
            </a:r>
            <a:r>
              <a:rPr lang="ja-JP" altLang="en-US">
                <a:ea typeface="游ゴシック"/>
                <a:cs typeface="+mn-lt"/>
              </a:rPr>
              <a:t> 這個主要是donkeycar  控制</a:t>
            </a:r>
            <a:r>
              <a:rPr lang="ja-JP">
                <a:ea typeface="游ゴシック"/>
              </a:rPr>
              <a:t>PCA9685</a:t>
            </a:r>
            <a:r>
              <a:rPr lang="ja-JP" altLang="en-US">
                <a:ea typeface="游ゴシック"/>
                <a:cs typeface="+mn-lt"/>
              </a:rPr>
              <a:t> 電路板的裝置</a:t>
            </a:r>
            <a:endParaRPr lang="en-US" altLang="ja-JP">
              <a:ea typeface="游ゴシック"/>
              <a:cs typeface="+mn-lt"/>
            </a:endParaRPr>
          </a:p>
          <a:p>
            <a:br>
              <a:rPr lang="ja-JP" altLang="en-US">
                <a:ea typeface="游ゴシック"/>
                <a:cs typeface="+mn-lt"/>
              </a:rPr>
            </a:b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4760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2B5F-F907-40A4-8142-4632A1F3D478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741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這是我們的系統架構，主分為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個部分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Web Service 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以及 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Delivery Service</a:t>
            </a:r>
            <a:endParaRPr lang="zh-TW" altLang="zh-TW" sz="1800" kern="10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Web Service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的部分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在前端使用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HTML / CSS / JavaScript</a:t>
            </a:r>
            <a:endParaRPr lang="zh-TW" altLang="zh-TW" sz="1800" kern="10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後端使用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Apache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來架設，並使用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Java Servlets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來做開發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資料庫的部份，則是使用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MySQL 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以及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Java JDBC API</a:t>
            </a:r>
            <a:endParaRPr lang="zh-TW" altLang="zh-TW" sz="1800" kern="10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Delivery Service 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又分為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Robot Server 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以及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Robot 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兩個部分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Robot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我們使用 樹</a:t>
            </a:r>
            <a:r>
              <a:rPr lang="zh-TW" altLang="en-US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莓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派來做控制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但基於效能上的考量，我們多拿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台樹</a:t>
            </a:r>
            <a:r>
              <a:rPr lang="zh-TW" altLang="en-US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莓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派架設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RTSP Server</a:t>
            </a:r>
            <a:endParaRPr lang="zh-TW" altLang="zh-TW" sz="1800" kern="10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把影像即時傳回 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Robot Server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來做</a:t>
            </a:r>
            <a:r>
              <a:rPr lang="en-US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AI</a:t>
            </a:r>
            <a:r>
              <a:rPr lang="zh-TW" altLang="zh-TW" sz="1800" kern="1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影像辨識</a:t>
            </a:r>
          </a:p>
          <a:p>
            <a:r>
              <a:rPr lang="zh-TW" altLang="zh-TW" sz="18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並且透過</a:t>
            </a:r>
            <a:r>
              <a:rPr lang="en-US" altLang="zh-TW" sz="18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Robot Server </a:t>
            </a:r>
            <a:r>
              <a:rPr lang="zh-TW" altLang="zh-TW" sz="18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在網頁以及</a:t>
            </a:r>
            <a:r>
              <a:rPr lang="en-US" altLang="zh-TW" sz="18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Robot</a:t>
            </a:r>
            <a:r>
              <a:rPr lang="zh-TW" altLang="zh-TW" sz="180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之間做溝通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2B5F-F907-40A4-8142-4632A1F3D4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34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B2B5F-F907-40A4-8142-4632A1F3D47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226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硬體的部份</a:t>
            </a:r>
            <a:endParaRPr lang="en-US" altLang="zh-TW"/>
          </a:p>
          <a:p>
            <a:r>
              <a:rPr lang="zh-TW" altLang="en-US"/>
              <a:t>我們使用</a:t>
            </a:r>
            <a:r>
              <a:rPr lang="en-US" altLang="zh-TW"/>
              <a:t>4</a:t>
            </a:r>
            <a:r>
              <a:rPr lang="zh-TW" altLang="en-US"/>
              <a:t>台筆電</a:t>
            </a:r>
            <a:r>
              <a:rPr lang="en-US" altLang="zh-TW"/>
              <a:t>1</a:t>
            </a:r>
            <a:r>
              <a:rPr lang="zh-TW" altLang="en-US"/>
              <a:t>台</a:t>
            </a:r>
            <a:r>
              <a:rPr lang="en-US" altLang="zh-TW"/>
              <a:t>Robot</a:t>
            </a:r>
            <a:r>
              <a:rPr lang="zh-TW" altLang="en-US"/>
              <a:t>來實現系統架構</a:t>
            </a:r>
            <a:endParaRPr lang="en-US" altLang="zh-TW"/>
          </a:p>
          <a:p>
            <a:r>
              <a:rPr lang="zh-TW" altLang="en-US"/>
              <a:t>另一</a:t>
            </a:r>
            <a:r>
              <a:rPr lang="en-US" altLang="zh-TW"/>
              <a:t>1</a:t>
            </a:r>
            <a:r>
              <a:rPr lang="zh-TW" altLang="en-US"/>
              <a:t>台筆電做 </a:t>
            </a:r>
            <a:r>
              <a:rPr lang="en-US" altLang="zh-TW"/>
              <a:t>Robot</a:t>
            </a:r>
            <a:r>
              <a:rPr lang="zh-TW" altLang="en-US"/>
              <a:t>的</a:t>
            </a:r>
            <a:r>
              <a:rPr lang="en-US" altLang="zh-TW"/>
              <a:t>Training</a:t>
            </a:r>
          </a:p>
          <a:p>
            <a:r>
              <a:rPr lang="en-US" altLang="zh-TW"/>
              <a:t>Robot</a:t>
            </a:r>
            <a:r>
              <a:rPr lang="zh-TW" altLang="en-US"/>
              <a:t> 則由</a:t>
            </a:r>
            <a:r>
              <a:rPr lang="en-US" altLang="zh-TW"/>
              <a:t>1</a:t>
            </a:r>
            <a:r>
              <a:rPr lang="zh-TW" altLang="en-US"/>
              <a:t>台遙控車、</a:t>
            </a:r>
            <a:r>
              <a:rPr lang="en-US" altLang="zh-TW"/>
              <a:t>2</a:t>
            </a:r>
            <a:r>
              <a:rPr lang="zh-TW" altLang="en-US"/>
              <a:t>台樹莓派、</a:t>
            </a:r>
            <a:r>
              <a:rPr lang="en-US" altLang="zh-TW"/>
              <a:t>2</a:t>
            </a:r>
            <a:r>
              <a:rPr lang="zh-TW" altLang="en-US"/>
              <a:t>台相機、按鈕、行動電源組裝而成</a:t>
            </a:r>
            <a:endParaRPr lang="en-US" altLang="zh-TW"/>
          </a:p>
          <a:p>
            <a:r>
              <a:rPr lang="zh-TW" altLang="en-US"/>
              <a:t>自走車的控制是使用</a:t>
            </a:r>
            <a:r>
              <a:rPr lang="en-US" altLang="zh-TW"/>
              <a:t>1</a:t>
            </a:r>
            <a:r>
              <a:rPr lang="zh-TW" altLang="en-US"/>
              <a:t>個叫</a:t>
            </a:r>
            <a:r>
              <a:rPr lang="en-US" altLang="zh-TW"/>
              <a:t>Donkey Car</a:t>
            </a:r>
            <a:r>
              <a:rPr lang="zh-TW" altLang="en-US"/>
              <a:t>的</a:t>
            </a:r>
            <a:r>
              <a:rPr lang="en-US" altLang="zh-TW"/>
              <a:t>Python Module</a:t>
            </a:r>
            <a:r>
              <a:rPr lang="zh-TW" altLang="en-US"/>
              <a:t>，這是一個</a:t>
            </a:r>
            <a:r>
              <a:rPr lang="en-US" altLang="zh-TW"/>
              <a:t>Open</a:t>
            </a:r>
            <a:r>
              <a:rPr lang="zh-TW" altLang="en-US"/>
              <a:t> </a:t>
            </a:r>
            <a:r>
              <a:rPr lang="en-US" altLang="zh-TW"/>
              <a:t>Source</a:t>
            </a:r>
            <a:r>
              <a:rPr lang="zh-TW" altLang="en-US"/>
              <a:t>套件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231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這是我們簡易的</a:t>
            </a:r>
            <a:r>
              <a:rPr lang="en-US" altLang="zh-TW"/>
              <a:t>Git Workflow</a:t>
            </a:r>
            <a:r>
              <a:rPr lang="zh-TW" altLang="en-US"/>
              <a:t>，除了有做</a:t>
            </a:r>
            <a:r>
              <a:rPr lang="en-US" altLang="zh-TW"/>
              <a:t>2</a:t>
            </a:r>
            <a:r>
              <a:rPr lang="zh-TW" altLang="en-US"/>
              <a:t>層 </a:t>
            </a:r>
            <a:r>
              <a:rPr lang="en-US" altLang="zh-TW"/>
              <a:t>Branch Protection</a:t>
            </a:r>
          </a:p>
          <a:p>
            <a:r>
              <a:rPr lang="zh-TW" altLang="en-US"/>
              <a:t>其餘部分礙於時間限制，這邊就不再多做說明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566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97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99EC8-D455-4477-A997-A1AC4F087F6D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640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>
                <a:ea typeface="맑은 고딕" pitchFamily="50" charset="-127"/>
              </a:rPr>
              <a:t>FREE PPT TEMPLATES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INSTERT THE TITLE OF YOUR PRESENTATION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947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6723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447700"/>
            <a:ext cx="1944216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521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CE557B5-ADE2-5058-4B05-23267EBAF883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351F9D-6B42-3507-90D0-B3D8BD80A08F}"/>
              </a:ext>
            </a:extLst>
          </p:cNvPr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CE557B5-ADE2-5058-4B05-23267EBAF883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18815" y="1502277"/>
            <a:ext cx="1195528" cy="11955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55785" y="1502277"/>
            <a:ext cx="1195528" cy="11955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24270" y="1502277"/>
            <a:ext cx="1195528" cy="11955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92755" y="1502277"/>
            <a:ext cx="1195528" cy="11955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2B793E9-4E48-5811-FA62-07BFCDC383AF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661239" y="1502277"/>
            <a:ext cx="1195528" cy="11955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69F8B25-9F84-F4C7-695D-352034540DC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1787300" y="1502277"/>
            <a:ext cx="1195528" cy="11955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8196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3428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9232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447700"/>
            <a:ext cx="1944216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06565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DC4E7-FE80-30BC-5E8E-DEFC1C21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9A4C5E-358F-06E9-A56D-E62713B7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9100F5-2CAD-F0CD-40C7-4AFB12C2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3860-52DD-47E3-8396-B91C0491B206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A19288-D3E9-C01C-63FE-89275527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8A15CD-9D10-EDEC-5BE4-76B8404B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EFC0-DB38-4AB1-B8DE-7C8381DF8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6766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4E8CC043-4319-118B-A8F2-87E097542C54}"/>
              </a:ext>
            </a:extLst>
          </p:cNvPr>
          <p:cNvSpPr/>
          <p:nvPr userDrawn="1"/>
        </p:nvSpPr>
        <p:spPr>
          <a:xfrm>
            <a:off x="-148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32552" y="148781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32404" y="206387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5666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DC4E7-FE80-30BC-5E8E-DEFC1C21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9A4C5E-358F-06E9-A56D-E62713B7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9100F5-2CAD-F0CD-40C7-4AFB12C2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3860-52DD-47E3-8396-B91C0491B206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A19288-D3E9-C01C-63FE-89275527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8A15CD-9D10-EDEC-5BE4-76B8404B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EFC0-DB38-4AB1-B8DE-7C8381DF8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0975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31E9-08A2-CFD4-6EEB-D333532D3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F8239D-F97D-1EE0-F653-48F00966D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43DC1B-3492-00CD-88F2-8BA35266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3860-52DD-47E3-8396-B91C0491B206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7E6875-8AEB-AAA7-12CD-33B6167B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F44E79-167C-44C4-CC2E-F6687CCA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EFC0-DB38-4AB1-B8DE-7C8381DF8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8435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3268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809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輪, 輪胎, 道路, 車輛 的圖片&#10;&#10;自動產生的描述">
            <a:extLst>
              <a:ext uri="{FF2B5EF4-FFF2-40B4-BE49-F238E27FC236}">
                <a16:creationId xmlns:a16="http://schemas.microsoft.com/office/drawing/2014/main" id="{F2E7A04E-E43B-B6FE-F3E3-BC4C54E30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9" b="18704"/>
          <a:stretch/>
        </p:blipFill>
        <p:spPr>
          <a:xfrm>
            <a:off x="1116" y="1228725"/>
            <a:ext cx="9141768" cy="26765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4538D86-B7C0-BEB1-495A-8955B572408E}"/>
              </a:ext>
            </a:extLst>
          </p:cNvPr>
          <p:cNvSpPr/>
          <p:nvPr userDrawn="1"/>
        </p:nvSpPr>
        <p:spPr>
          <a:xfrm>
            <a:off x="0" y="1228725"/>
            <a:ext cx="9144000" cy="2686050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bg1">
                  <a:alpha val="90000"/>
                </a:schemeClr>
              </a:gs>
              <a:gs pos="59000">
                <a:schemeClr val="bg1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0184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0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9" r:id="rId9"/>
    <p:sldLayoutId id="2147483680" r:id="rId10"/>
    <p:sldLayoutId id="2147483682" r:id="rId11"/>
    <p:sldLayoutId id="2147483683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8" r:id="rId2"/>
    <p:sldLayoutId id="2147483652" r:id="rId3"/>
    <p:sldLayoutId id="2147483661" r:id="rId4"/>
    <p:sldLayoutId id="2147483660" r:id="rId5"/>
    <p:sldLayoutId id="2147483662" r:id="rId6"/>
    <p:sldLayoutId id="2147483655" r:id="rId7"/>
    <p:sldLayoutId id="2147483663" r:id="rId8"/>
    <p:sldLayoutId id="2147483667" r:id="rId9"/>
    <p:sldLayoutId id="2147483664" r:id="rId10"/>
    <p:sldLayoutId id="2147483668" r:id="rId11"/>
    <p:sldLayoutId id="2147483669" r:id="rId12"/>
    <p:sldLayoutId id="2147483665" r:id="rId13"/>
    <p:sldLayoutId id="2147483670" r:id="rId14"/>
    <p:sldLayoutId id="2147483672" r:id="rId15"/>
    <p:sldLayoutId id="2147483656" r:id="rId16"/>
    <p:sldLayoutId id="2147483684" r:id="rId17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11.jpe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79.png"/><Relationship Id="rId3" Type="http://schemas.openxmlformats.org/officeDocument/2006/relationships/image" Target="../media/image54.png"/><Relationship Id="rId7" Type="http://schemas.openxmlformats.org/officeDocument/2006/relationships/image" Target="../media/image38.jpe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177.pn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175.png"/><Relationship Id="rId9" Type="http://schemas.openxmlformats.org/officeDocument/2006/relationships/image" Target="../media/image41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5.png"/><Relationship Id="rId18" Type="http://schemas.openxmlformats.org/officeDocument/2006/relationships/image" Target="../media/image41.png"/><Relationship Id="rId3" Type="http://schemas.openxmlformats.org/officeDocument/2006/relationships/image" Target="../media/image37.png"/><Relationship Id="rId21" Type="http://schemas.openxmlformats.org/officeDocument/2006/relationships/image" Target="../media/image30.png"/><Relationship Id="rId7" Type="http://schemas.openxmlformats.org/officeDocument/2006/relationships/image" Target="../media/image43.jpeg"/><Relationship Id="rId12" Type="http://schemas.openxmlformats.org/officeDocument/2006/relationships/image" Target="../media/image27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jpe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38.jpeg"/><Relationship Id="rId15" Type="http://schemas.openxmlformats.org/officeDocument/2006/relationships/image" Target="../media/image46.png"/><Relationship Id="rId10" Type="http://schemas.openxmlformats.org/officeDocument/2006/relationships/image" Target="../media/image24.png"/><Relationship Id="rId19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32.png"/><Relationship Id="rId14" Type="http://schemas.openxmlformats.org/officeDocument/2006/relationships/image" Target="../media/image45.png"/><Relationship Id="rId2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14.jpeg"/><Relationship Id="rId7" Type="http://schemas.openxmlformats.org/officeDocument/2006/relationships/image" Target="../media/image13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eg"/><Relationship Id="rId11" Type="http://schemas.openxmlformats.org/officeDocument/2006/relationships/image" Target="../media/image25.png"/><Relationship Id="rId5" Type="http://schemas.openxmlformats.org/officeDocument/2006/relationships/image" Target="../media/image52.jpeg"/><Relationship Id="rId15" Type="http://schemas.openxmlformats.org/officeDocument/2006/relationships/image" Target="../media/image12.png"/><Relationship Id="rId10" Type="http://schemas.openxmlformats.org/officeDocument/2006/relationships/image" Target="../media/image55.png"/><Relationship Id="rId4" Type="http://schemas.openxmlformats.org/officeDocument/2006/relationships/image" Target="../media/image15.jpeg"/><Relationship Id="rId9" Type="http://schemas.openxmlformats.org/officeDocument/2006/relationships/image" Target="../media/image41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1.png"/><Relationship Id="rId3" Type="http://schemas.openxmlformats.org/officeDocument/2006/relationships/image" Target="../media/image110.jpeg"/><Relationship Id="rId7" Type="http://schemas.openxmlformats.org/officeDocument/2006/relationships/image" Target="../media/image19.png"/><Relationship Id="rId12" Type="http://schemas.openxmlformats.org/officeDocument/2006/relationships/image" Target="../media/image11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14.png"/><Relationship Id="rId5" Type="http://schemas.openxmlformats.org/officeDocument/2006/relationships/image" Target="../media/image17.png"/><Relationship Id="rId10" Type="http://schemas.openxmlformats.org/officeDocument/2006/relationships/image" Target="../media/image113.png"/><Relationship Id="rId4" Type="http://schemas.openxmlformats.org/officeDocument/2006/relationships/image" Target="../media/image111.jpeg"/><Relationship Id="rId9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13.png"/><Relationship Id="rId12" Type="http://schemas.openxmlformats.org/officeDocument/2006/relationships/image" Target="../media/image1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11" Type="http://schemas.openxmlformats.org/officeDocument/2006/relationships/image" Target="../media/image41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hyperlink" Target="https://github.com/mpromonet/v4l2rtspserve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@vikas.c20/optimizing-rtsp-video-processing-in-opencv-overcoming-fps-discrepancies-and-buffering-issues-463e204c7b86" TargetMode="External"/><Relationship Id="rId5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38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.jpe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41.png"/><Relationship Id="rId4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59.png"/><Relationship Id="rId3" Type="http://schemas.openxmlformats.org/officeDocument/2006/relationships/image" Target="../media/image30.png"/><Relationship Id="rId7" Type="http://schemas.openxmlformats.org/officeDocument/2006/relationships/image" Target="../media/image154.png"/><Relationship Id="rId12" Type="http://schemas.openxmlformats.org/officeDocument/2006/relationships/image" Target="../media/image1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11" Type="http://schemas.openxmlformats.org/officeDocument/2006/relationships/image" Target="../media/image157.png"/><Relationship Id="rId5" Type="http://schemas.openxmlformats.org/officeDocument/2006/relationships/image" Target="../media/image41.png"/><Relationship Id="rId10" Type="http://schemas.openxmlformats.org/officeDocument/2006/relationships/image" Target="../media/image156.jpeg"/><Relationship Id="rId4" Type="http://schemas.openxmlformats.org/officeDocument/2006/relationships/image" Target="../media/image31.png"/><Relationship Id="rId9" Type="http://schemas.openxmlformats.org/officeDocument/2006/relationships/image" Target="../media/image155.jpeg"/><Relationship Id="rId14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67.png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5" Type="http://schemas.openxmlformats.org/officeDocument/2006/relationships/image" Target="../media/image170.png"/><Relationship Id="rId4" Type="http://schemas.openxmlformats.org/officeDocument/2006/relationships/image" Target="../media/image169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17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microsoft.com/office/2007/relationships/hdphoto" Target="../media/hdphoto3.wdp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5C7C8D2-BA32-52B7-C98C-CC2F346A311D}"/>
              </a:ext>
            </a:extLst>
          </p:cNvPr>
          <p:cNvSpPr/>
          <p:nvPr/>
        </p:nvSpPr>
        <p:spPr>
          <a:xfrm>
            <a:off x="1337310" y="132153"/>
            <a:ext cx="2714625" cy="4939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b="1">
                <a:solidFill>
                  <a:schemeClr val="tx1"/>
                </a:solidFill>
              </a:rPr>
              <a:t>主題簡介</a:t>
            </a:r>
            <a:endParaRPr lang="en-US" altLang="zh-TW" sz="1400" b="1">
              <a:solidFill>
                <a:schemeClr val="tx1"/>
              </a:solidFill>
            </a:endParaRPr>
          </a:p>
          <a:p>
            <a:endParaRPr lang="en-US" altLang="zh-TW" sz="1400" b="1">
              <a:solidFill>
                <a:schemeClr val="tx1"/>
              </a:solidFill>
            </a:endParaRPr>
          </a:p>
          <a:p>
            <a:r>
              <a:rPr lang="zh-TW" altLang="en-US" sz="1400" b="1">
                <a:solidFill>
                  <a:schemeClr val="tx1"/>
                </a:solidFill>
              </a:rPr>
              <a:t>系統架構 </a:t>
            </a:r>
            <a:r>
              <a:rPr lang="en-US" altLang="zh-TW" sz="1400" b="1">
                <a:solidFill>
                  <a:schemeClr val="tx1"/>
                </a:solidFill>
              </a:rPr>
              <a:t>+</a:t>
            </a:r>
            <a:r>
              <a:rPr lang="zh-TW" altLang="en-US" sz="1400" b="1">
                <a:solidFill>
                  <a:schemeClr val="tx1"/>
                </a:solidFill>
              </a:rPr>
              <a:t> 流程說明</a:t>
            </a:r>
            <a:endParaRPr lang="en-US" altLang="zh-TW" sz="1400" b="1">
              <a:solidFill>
                <a:schemeClr val="tx1"/>
              </a:solidFill>
            </a:endParaRPr>
          </a:p>
          <a:p>
            <a:endParaRPr lang="en-US" altLang="zh-TW" sz="1400" b="1">
              <a:solidFill>
                <a:schemeClr val="tx1"/>
              </a:solidFill>
            </a:endParaRPr>
          </a:p>
          <a:p>
            <a:r>
              <a:rPr lang="zh-TW" altLang="en-US" sz="1400" b="1">
                <a:solidFill>
                  <a:schemeClr val="tx1"/>
                </a:solidFill>
              </a:rPr>
              <a:t>組員介紹 </a:t>
            </a:r>
            <a:r>
              <a:rPr lang="en-US" altLang="zh-TW" sz="1400" b="1">
                <a:solidFill>
                  <a:schemeClr val="tx1"/>
                </a:solidFill>
              </a:rPr>
              <a:t>+</a:t>
            </a:r>
            <a:r>
              <a:rPr lang="zh-TW" altLang="en-US" sz="1400" b="1">
                <a:solidFill>
                  <a:schemeClr val="tx1"/>
                </a:solidFill>
              </a:rPr>
              <a:t> 工作分配</a:t>
            </a:r>
            <a:endParaRPr lang="en-US" altLang="zh-TW" sz="1400" b="1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en-US" altLang="zh-TW" sz="1400" b="1" err="1">
                <a:solidFill>
                  <a:schemeClr val="tx1"/>
                </a:solidFill>
              </a:rPr>
              <a:t>Github</a:t>
            </a:r>
            <a:r>
              <a:rPr lang="zh-TW" altLang="en-US" sz="1400" b="1">
                <a:solidFill>
                  <a:schemeClr val="tx1"/>
                </a:solidFill>
              </a:rPr>
              <a:t> 協作流程</a:t>
            </a:r>
            <a:endParaRPr lang="en-US" altLang="zh-TW" sz="1400" b="1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en-US" altLang="zh-TW" sz="1400" b="1">
                <a:solidFill>
                  <a:schemeClr val="tx1"/>
                </a:solidFill>
              </a:rPr>
              <a:t>【</a:t>
            </a:r>
            <a:r>
              <a:rPr lang="zh-TW" altLang="en-US" sz="1400" b="1">
                <a:solidFill>
                  <a:schemeClr val="tx1"/>
                </a:solidFill>
              </a:rPr>
              <a:t>網頁畫面 </a:t>
            </a:r>
            <a:r>
              <a:rPr lang="en-US" altLang="zh-TW" sz="1400" b="1">
                <a:solidFill>
                  <a:schemeClr val="tx1"/>
                </a:solidFill>
              </a:rPr>
              <a:t>】</a:t>
            </a:r>
            <a:r>
              <a:rPr lang="zh-TW" altLang="en-US" sz="1400" b="1">
                <a:solidFill>
                  <a:schemeClr val="tx1"/>
                </a:solidFill>
              </a:rPr>
              <a:t>尉竣</a:t>
            </a:r>
            <a:endParaRPr lang="en-US" altLang="zh-TW" sz="1400" b="1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檔案結構</a:t>
            </a:r>
            <a:r>
              <a:rPr lang="en-US" altLang="zh-TW" sz="1400">
                <a:solidFill>
                  <a:schemeClr val="tx1"/>
                </a:solidFill>
              </a:rPr>
              <a:t>HTML</a:t>
            </a:r>
            <a:r>
              <a:rPr lang="zh-TW" altLang="en-US" sz="1400">
                <a:solidFill>
                  <a:schemeClr val="tx1"/>
                </a:solidFill>
              </a:rPr>
              <a:t>、</a:t>
            </a:r>
            <a:r>
              <a:rPr lang="en-US" altLang="zh-TW" sz="1400">
                <a:solidFill>
                  <a:schemeClr val="tx1"/>
                </a:solidFill>
              </a:rPr>
              <a:t>CSS</a:t>
            </a:r>
            <a:r>
              <a:rPr lang="zh-TW" altLang="en-US" sz="1400">
                <a:solidFill>
                  <a:schemeClr val="tx1"/>
                </a:solidFill>
              </a:rPr>
              <a:t>、</a:t>
            </a:r>
            <a:r>
              <a:rPr lang="en-US" altLang="zh-TW" sz="1400">
                <a:solidFill>
                  <a:schemeClr val="tx1"/>
                </a:solidFill>
              </a:rPr>
              <a:t>JS</a:t>
            </a:r>
          </a:p>
          <a:p>
            <a:r>
              <a:rPr lang="en-US" altLang="zh-TW" sz="1400">
                <a:solidFill>
                  <a:schemeClr val="tx1"/>
                </a:solidFill>
              </a:rPr>
              <a:t>JS</a:t>
            </a:r>
            <a:r>
              <a:rPr lang="zh-TW" altLang="en-US" sz="1400">
                <a:solidFill>
                  <a:schemeClr val="tx1"/>
                </a:solidFill>
              </a:rPr>
              <a:t>與後端溝通方式</a:t>
            </a:r>
            <a:endParaRPr lang="en-US" altLang="zh-TW" sz="1400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en-US" altLang="zh-TW" sz="1400" b="1">
                <a:solidFill>
                  <a:schemeClr val="tx1"/>
                </a:solidFill>
              </a:rPr>
              <a:t>【</a:t>
            </a:r>
            <a:r>
              <a:rPr lang="zh-TW" altLang="en-US" sz="1400" b="1">
                <a:solidFill>
                  <a:schemeClr val="tx1"/>
                </a:solidFill>
              </a:rPr>
              <a:t>網頁後端</a:t>
            </a:r>
            <a:r>
              <a:rPr lang="en-US" altLang="zh-TW" sz="1400" b="1">
                <a:solidFill>
                  <a:schemeClr val="tx1"/>
                </a:solidFill>
              </a:rPr>
              <a:t>】</a:t>
            </a:r>
            <a:r>
              <a:rPr lang="zh-TW" altLang="en-US" sz="1400" b="1">
                <a:solidFill>
                  <a:schemeClr val="tx1"/>
                </a:solidFill>
              </a:rPr>
              <a:t>亭馨</a:t>
            </a:r>
            <a:endParaRPr lang="en-US" altLang="zh-TW" sz="1400" b="1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網頁</a:t>
            </a:r>
            <a:r>
              <a:rPr lang="en-US" altLang="zh-TW" sz="1400">
                <a:solidFill>
                  <a:schemeClr val="tx1"/>
                </a:solidFill>
              </a:rPr>
              <a:t>API</a:t>
            </a:r>
          </a:p>
          <a:p>
            <a:r>
              <a:rPr lang="zh-TW" altLang="en-US" sz="1400">
                <a:solidFill>
                  <a:schemeClr val="tx1"/>
                </a:solidFill>
              </a:rPr>
              <a:t>呼叫</a:t>
            </a:r>
            <a:r>
              <a:rPr lang="en-US" altLang="zh-TW" sz="1400" err="1">
                <a:solidFill>
                  <a:schemeClr val="tx1"/>
                </a:solidFill>
              </a:rPr>
              <a:t>DataBase</a:t>
            </a:r>
            <a:endParaRPr lang="en-US" altLang="zh-TW" sz="1400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與車控系統溝通</a:t>
            </a:r>
            <a:endParaRPr lang="en-US" altLang="zh-TW" sz="1400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en-US" altLang="zh-TW" sz="1400" b="1">
                <a:solidFill>
                  <a:schemeClr val="tx1"/>
                </a:solidFill>
              </a:rPr>
              <a:t>【</a:t>
            </a:r>
            <a:r>
              <a:rPr lang="zh-TW" altLang="en-US" sz="1400" b="1">
                <a:solidFill>
                  <a:schemeClr val="tx1"/>
                </a:solidFill>
              </a:rPr>
              <a:t>資料庫</a:t>
            </a:r>
            <a:r>
              <a:rPr lang="en-US" altLang="zh-TW" sz="1400" b="1">
                <a:solidFill>
                  <a:schemeClr val="tx1"/>
                </a:solidFill>
              </a:rPr>
              <a:t>】</a:t>
            </a:r>
            <a:r>
              <a:rPr lang="zh-TW" altLang="en-US" sz="1400" b="1">
                <a:solidFill>
                  <a:schemeClr val="tx1"/>
                </a:solidFill>
              </a:rPr>
              <a:t>泓村</a:t>
            </a:r>
            <a:endParaRPr lang="en-US" altLang="zh-TW" sz="1400" b="1">
              <a:solidFill>
                <a:schemeClr val="tx1"/>
              </a:solidFill>
            </a:endParaRPr>
          </a:p>
          <a:p>
            <a:r>
              <a:rPr lang="en-US" altLang="zh-TW" sz="1400">
                <a:solidFill>
                  <a:schemeClr val="tx1"/>
                </a:solidFill>
              </a:rPr>
              <a:t>SQL</a:t>
            </a:r>
            <a:r>
              <a:rPr lang="zh-TW" altLang="en-US" sz="1400">
                <a:solidFill>
                  <a:schemeClr val="tx1"/>
                </a:solidFill>
              </a:rPr>
              <a:t>語法 </a:t>
            </a:r>
            <a:r>
              <a:rPr lang="en-US" altLang="zh-TW" sz="1400">
                <a:solidFill>
                  <a:schemeClr val="tx1"/>
                </a:solidFill>
              </a:rPr>
              <a:t>API</a:t>
            </a:r>
            <a:r>
              <a:rPr lang="zh-TW" altLang="en-US" sz="1400">
                <a:solidFill>
                  <a:schemeClr val="tx1"/>
                </a:solidFill>
              </a:rPr>
              <a:t>包裝</a:t>
            </a:r>
            <a:endParaRPr lang="en-US" altLang="zh-TW" sz="1400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en-US" altLang="zh-TW" sz="1400" b="1">
                <a:solidFill>
                  <a:schemeClr val="tx1"/>
                </a:solidFill>
              </a:rPr>
              <a:t>【InceptionV3 </a:t>
            </a:r>
            <a:r>
              <a:rPr lang="zh-TW" altLang="en-US" sz="1400" b="1">
                <a:solidFill>
                  <a:schemeClr val="tx1"/>
                </a:solidFill>
              </a:rPr>
              <a:t>影像辨識</a:t>
            </a:r>
            <a:r>
              <a:rPr lang="en-US" altLang="zh-TW" sz="1400" b="1">
                <a:solidFill>
                  <a:schemeClr val="tx1"/>
                </a:solidFill>
              </a:rPr>
              <a:t>】</a:t>
            </a:r>
            <a:r>
              <a:rPr lang="zh-TW" altLang="en-US" sz="1400" b="1">
                <a:solidFill>
                  <a:schemeClr val="tx1"/>
                </a:solidFill>
              </a:rPr>
              <a:t>泓村</a:t>
            </a:r>
            <a:endParaRPr lang="en-US" altLang="zh-TW" sz="1400" b="1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簡介、使用方式</a:t>
            </a:r>
            <a:endParaRPr lang="en-US" altLang="zh-TW" sz="140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A783D6-6E51-F11E-BA52-5BD92ED7728E}"/>
              </a:ext>
            </a:extLst>
          </p:cNvPr>
          <p:cNvSpPr/>
          <p:nvPr/>
        </p:nvSpPr>
        <p:spPr>
          <a:xfrm>
            <a:off x="5212080" y="628651"/>
            <a:ext cx="3639026" cy="3946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en-US" altLang="zh-TW" sz="1400" b="1">
                <a:solidFill>
                  <a:schemeClr val="tx1"/>
                </a:solidFill>
              </a:rPr>
              <a:t>【</a:t>
            </a:r>
            <a:r>
              <a:rPr lang="zh-TW" altLang="en-US" sz="1400" b="1">
                <a:solidFill>
                  <a:schemeClr val="tx1"/>
                </a:solidFill>
              </a:rPr>
              <a:t>車控系統</a:t>
            </a:r>
            <a:r>
              <a:rPr lang="en-US" altLang="zh-TW" sz="1400" b="1">
                <a:solidFill>
                  <a:schemeClr val="tx1"/>
                </a:solidFill>
              </a:rPr>
              <a:t>】</a:t>
            </a:r>
            <a:r>
              <a:rPr lang="zh-TW" altLang="en-US" sz="1400" b="1">
                <a:solidFill>
                  <a:schemeClr val="tx1"/>
                </a:solidFill>
              </a:rPr>
              <a:t>博淳</a:t>
            </a:r>
            <a:endParaRPr lang="en-US" altLang="zh-TW" sz="1400" b="1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如何控制車子走停 </a:t>
            </a:r>
            <a:r>
              <a:rPr lang="en-US" altLang="zh-TW" sz="1400">
                <a:solidFill>
                  <a:schemeClr val="tx1"/>
                </a:solidFill>
              </a:rPr>
              <a:t>API</a:t>
            </a:r>
            <a:r>
              <a:rPr lang="zh-TW" altLang="en-US" sz="1400">
                <a:solidFill>
                  <a:schemeClr val="tx1"/>
                </a:solidFill>
              </a:rPr>
              <a:t>尋找流程</a:t>
            </a:r>
            <a:endParaRPr lang="en-US" altLang="zh-TW" sz="1400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  <a:ea typeface="新細明體"/>
              </a:rPr>
              <a:t>如何取得Raspberry Pi即時影像</a:t>
            </a:r>
            <a:endParaRPr lang="en-US" altLang="zh-TW" sz="1400">
              <a:solidFill>
                <a:schemeClr val="tx1"/>
              </a:solidFill>
              <a:ea typeface="新細明體"/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辨識失敗問題</a:t>
            </a:r>
            <a:endParaRPr lang="en-US" altLang="zh-TW" sz="1400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多線程</a:t>
            </a:r>
            <a:r>
              <a:rPr lang="en-US" altLang="zh-TW" sz="1400">
                <a:solidFill>
                  <a:schemeClr val="tx1"/>
                </a:solidFill>
              </a:rPr>
              <a:t>AI</a:t>
            </a:r>
            <a:r>
              <a:rPr lang="zh-TW" altLang="en-US" sz="1400">
                <a:solidFill>
                  <a:schemeClr val="tx1"/>
                </a:solidFill>
              </a:rPr>
              <a:t>影像辨識</a:t>
            </a:r>
            <a:endParaRPr lang="en-US" altLang="zh-TW" sz="1400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en-US" altLang="zh-TW" sz="1400" b="1">
                <a:solidFill>
                  <a:schemeClr val="tx1"/>
                </a:solidFill>
              </a:rPr>
              <a:t>【</a:t>
            </a:r>
            <a:r>
              <a:rPr lang="zh-TW" altLang="en-US" sz="1400" b="1">
                <a:solidFill>
                  <a:schemeClr val="tx1"/>
                </a:solidFill>
              </a:rPr>
              <a:t>樹莓派</a:t>
            </a:r>
            <a:r>
              <a:rPr lang="en-US" altLang="zh-TW" sz="1400" b="1">
                <a:solidFill>
                  <a:schemeClr val="tx1"/>
                </a:solidFill>
              </a:rPr>
              <a:t>RTSP</a:t>
            </a:r>
            <a:r>
              <a:rPr lang="zh-TW" altLang="en-US" sz="1400" b="1">
                <a:solidFill>
                  <a:schemeClr val="tx1"/>
                </a:solidFill>
              </a:rPr>
              <a:t> </a:t>
            </a:r>
            <a:r>
              <a:rPr lang="en-US" altLang="zh-TW" sz="1400" b="1">
                <a:solidFill>
                  <a:schemeClr val="tx1"/>
                </a:solidFill>
              </a:rPr>
              <a:t>Streaming】</a:t>
            </a:r>
            <a:r>
              <a:rPr lang="zh-TW" altLang="en-US" sz="1400" b="1">
                <a:solidFill>
                  <a:schemeClr val="tx1"/>
                </a:solidFill>
              </a:rPr>
              <a:t>博淳</a:t>
            </a:r>
            <a:endParaRPr lang="en-US" altLang="zh-TW" sz="1400" b="1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如何建立、每秒張數</a:t>
            </a:r>
            <a:br>
              <a:rPr lang="en-US" altLang="zh-TW" sz="1400">
                <a:solidFill>
                  <a:schemeClr val="tx1"/>
                </a:solidFill>
              </a:rPr>
            </a:br>
            <a:r>
              <a:rPr lang="zh-TW" altLang="en-US" sz="1400">
                <a:solidFill>
                  <a:schemeClr val="tx1"/>
                </a:solidFill>
              </a:rPr>
              <a:t>辨識後每秒張數</a:t>
            </a:r>
            <a:endParaRPr lang="en-US" altLang="zh-TW" sz="1400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en-US" altLang="zh-TW" sz="1400" b="1">
                <a:solidFill>
                  <a:schemeClr val="tx1"/>
                </a:solidFill>
              </a:rPr>
              <a:t>【</a:t>
            </a:r>
            <a:r>
              <a:rPr lang="zh-TW" altLang="en-US" sz="1400" b="1">
                <a:solidFill>
                  <a:schemeClr val="tx1"/>
                </a:solidFill>
              </a:rPr>
              <a:t>自走車</a:t>
            </a:r>
            <a:r>
              <a:rPr lang="en-US" altLang="zh-TW" sz="1400" b="1">
                <a:solidFill>
                  <a:schemeClr val="tx1"/>
                </a:solidFill>
              </a:rPr>
              <a:t>】</a:t>
            </a:r>
            <a:r>
              <a:rPr lang="zh-TW" altLang="en-US" sz="1400" b="1">
                <a:solidFill>
                  <a:schemeClr val="tx1"/>
                </a:solidFill>
              </a:rPr>
              <a:t>文 仁</a:t>
            </a:r>
            <a:endParaRPr lang="en-US" altLang="zh-TW" sz="1400" b="1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嘗試方法、訓練過程、測試結果</a:t>
            </a:r>
            <a:endParaRPr lang="en-US" altLang="zh-TW" sz="1400">
              <a:solidFill>
                <a:schemeClr val="tx1"/>
              </a:solidFill>
            </a:endParaRPr>
          </a:p>
          <a:p>
            <a:endParaRPr lang="en-US" altLang="zh-TW" sz="1400">
              <a:solidFill>
                <a:schemeClr val="tx1"/>
              </a:solidFill>
            </a:endParaRPr>
          </a:p>
          <a:p>
            <a:r>
              <a:rPr lang="zh-TW" altLang="en-US" sz="1400">
                <a:solidFill>
                  <a:schemeClr val="tx1"/>
                </a:solidFill>
              </a:rPr>
              <a:t>成品</a:t>
            </a:r>
            <a:r>
              <a:rPr lang="en-US" altLang="zh-TW" sz="14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15669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11">
            <a:extLst>
              <a:ext uri="{FF2B5EF4-FFF2-40B4-BE49-F238E27FC236}">
                <a16:creationId xmlns:a16="http://schemas.microsoft.com/office/drawing/2014/main" id="{91225A0A-FCFB-7E70-A28D-ECE03DB5C032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7" name="Round Same Side Corner Rectangle 3">
              <a:extLst>
                <a:ext uri="{FF2B5EF4-FFF2-40B4-BE49-F238E27FC236}">
                  <a16:creationId xmlns:a16="http://schemas.microsoft.com/office/drawing/2014/main" id="{00A491BB-E54E-422C-D8F3-34F285EEE3EA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6A95632-A90C-4768-928E-89C9E651033D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2</a:t>
              </a:r>
              <a:r>
                <a:rPr lang="zh-TW" altLang="en-US" sz="3200" b="1">
                  <a:cs typeface="Arial"/>
                </a:rPr>
                <a:t> </a:t>
              </a:r>
              <a:r>
                <a:rPr lang="zh-TW" altLang="en-US" sz="2400" b="1">
                  <a:cs typeface="Arial"/>
                </a:rPr>
                <a:t>流程</a:t>
              </a:r>
              <a:r>
                <a:rPr lang="zh-TW" altLang="en-US" sz="3200" b="1">
                  <a:cs typeface="Arial"/>
                </a:rPr>
                <a:t>、</a:t>
              </a:r>
              <a:r>
                <a:rPr lang="zh-TW" altLang="en-US" sz="2400" b="1">
                  <a:cs typeface="Arial"/>
                </a:rPr>
                <a:t>架構、硬體介紹</a:t>
              </a:r>
            </a:p>
          </p:txBody>
        </p:sp>
        <p:sp>
          <p:nvSpPr>
            <p:cNvPr id="11" name="文字方塊 15">
              <a:extLst>
                <a:ext uri="{FF2B5EF4-FFF2-40B4-BE49-F238E27FC236}">
                  <a16:creationId xmlns:a16="http://schemas.microsoft.com/office/drawing/2014/main" id="{64DBC0DE-6AA4-D516-CD46-2F3FCD6EF9CA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李承諭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5" name="圖片版面配置區 44" descr="一張含有 人員, 人的臉孔, 服裝, 牆 的圖片&#10;&#10;自動產生的描述">
              <a:extLst>
                <a:ext uri="{FF2B5EF4-FFF2-40B4-BE49-F238E27FC236}">
                  <a16:creationId xmlns:a16="http://schemas.microsoft.com/office/drawing/2014/main" id="{3FE4BAC1-CEF1-A299-BDA2-40A688D6E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8" b="21868"/>
            <a:stretch>
              <a:fillRect/>
            </a:stretch>
          </p:blipFill>
          <p:spPr>
            <a:xfrm>
              <a:off x="8039415" y="142194"/>
              <a:ext cx="774001" cy="774000"/>
            </a:xfrm>
            <a:prstGeom prst="ellipse">
              <a:avLst/>
            </a:prstGeom>
            <a:ln w="57150">
              <a:solidFill>
                <a:schemeClr val="accent2"/>
              </a:solidFill>
            </a:ln>
          </p:spPr>
        </p:pic>
      </p:grpSp>
      <p:sp>
        <p:nvSpPr>
          <p:cNvPr id="55" name="菱形 54">
            <a:extLst>
              <a:ext uri="{FF2B5EF4-FFF2-40B4-BE49-F238E27FC236}">
                <a16:creationId xmlns:a16="http://schemas.microsoft.com/office/drawing/2014/main" id="{A8B0DAA8-06A6-9A51-A3FA-D0F312B49157}"/>
              </a:ext>
            </a:extLst>
          </p:cNvPr>
          <p:cNvSpPr/>
          <p:nvPr/>
        </p:nvSpPr>
        <p:spPr>
          <a:xfrm>
            <a:off x="668966" y="2502929"/>
            <a:ext cx="969368" cy="584901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>
                <a:solidFill>
                  <a:schemeClr val="tx1"/>
                </a:solidFill>
              </a:rPr>
              <a:t>後端是否</a:t>
            </a:r>
            <a:endParaRPr lang="en-US" altLang="zh-TW" sz="900">
              <a:solidFill>
                <a:schemeClr val="tx1"/>
              </a:solidFill>
            </a:endParaRPr>
          </a:p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收到呼叫</a:t>
            </a: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320C3A9E-BEAA-497F-E5C0-CEBFF3EF4E81}"/>
              </a:ext>
            </a:extLst>
          </p:cNvPr>
          <p:cNvCxnSpPr>
            <a:cxnSpLocks/>
            <a:stCxn id="128" idx="3"/>
            <a:endCxn id="79" idx="1"/>
          </p:cNvCxnSpPr>
          <p:nvPr/>
        </p:nvCxnSpPr>
        <p:spPr>
          <a:xfrm>
            <a:off x="7373989" y="2795380"/>
            <a:ext cx="3109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1E5C1E0C-2E57-B3ED-7FEB-5519AC189AF0}"/>
              </a:ext>
            </a:extLst>
          </p:cNvPr>
          <p:cNvCxnSpPr>
            <a:cxnSpLocks/>
            <a:stCxn id="123" idx="3"/>
            <a:endCxn id="128" idx="1"/>
          </p:cNvCxnSpPr>
          <p:nvPr/>
        </p:nvCxnSpPr>
        <p:spPr>
          <a:xfrm>
            <a:off x="6315668" y="2795380"/>
            <a:ext cx="3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EAE13CB-8EA9-687F-E17D-942F36067693}"/>
              </a:ext>
            </a:extLst>
          </p:cNvPr>
          <p:cNvSpPr/>
          <p:nvPr/>
        </p:nvSpPr>
        <p:spPr>
          <a:xfrm>
            <a:off x="1949313" y="2609992"/>
            <a:ext cx="747342" cy="370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移動</a:t>
            </a:r>
            <a:endParaRPr lang="en-US" altLang="zh-TW" sz="900" b="1">
              <a:solidFill>
                <a:srgbClr val="FF0000"/>
              </a:solidFill>
            </a:endParaRPr>
          </a:p>
          <a:p>
            <a:pPr algn="ctr"/>
            <a:r>
              <a:rPr lang="zh-TW" altLang="en-US" sz="900"/>
              <a:t>讀取</a:t>
            </a:r>
            <a:r>
              <a:rPr lang="zh-TW" altLang="en-US" sz="900">
                <a:solidFill>
                  <a:schemeClr val="tx1"/>
                </a:solidFill>
              </a:rPr>
              <a:t>相機</a:t>
            </a:r>
          </a:p>
        </p:txBody>
      </p:sp>
      <p:sp>
        <p:nvSpPr>
          <p:cNvPr id="14" name="流程圖: 結束點 13">
            <a:extLst>
              <a:ext uri="{FF2B5EF4-FFF2-40B4-BE49-F238E27FC236}">
                <a16:creationId xmlns:a16="http://schemas.microsoft.com/office/drawing/2014/main" id="{1B31ED83-9A82-E3B1-C45C-78C8F5C93FA2}"/>
              </a:ext>
            </a:extLst>
          </p:cNvPr>
          <p:cNvSpPr/>
          <p:nvPr/>
        </p:nvSpPr>
        <p:spPr>
          <a:xfrm>
            <a:off x="710978" y="1413104"/>
            <a:ext cx="874462" cy="454004"/>
          </a:xfrm>
          <a:prstGeom prst="flowChartTerminator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000" b="1"/>
              <a:t>自走車待命</a:t>
            </a:r>
            <a:endParaRPr lang="en-US" altLang="zh-TW" sz="1000" b="1"/>
          </a:p>
          <a:p>
            <a:pPr algn="ctr"/>
            <a:r>
              <a:rPr lang="en-US" altLang="zh-TW" sz="1000" b="1"/>
              <a:t>On Call</a:t>
            </a:r>
            <a:endParaRPr lang="en-US" altLang="zh-TW" sz="1000" b="1">
              <a:solidFill>
                <a:schemeClr val="tx1"/>
              </a:solidFill>
            </a:endParaRPr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D15930FF-4EE3-9434-8BFB-A48521B1CFAD}"/>
              </a:ext>
            </a:extLst>
          </p:cNvPr>
          <p:cNvSpPr/>
          <p:nvPr/>
        </p:nvSpPr>
        <p:spPr>
          <a:xfrm>
            <a:off x="3007633" y="2414602"/>
            <a:ext cx="969368" cy="761555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54000" rIns="0" bIns="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影像辨識</a:t>
            </a:r>
            <a:endParaRPr lang="en-US" altLang="zh-TW" sz="900" b="1">
              <a:solidFill>
                <a:srgbClr val="FF0000"/>
              </a:solidFill>
            </a:endParaRPr>
          </a:p>
          <a:p>
            <a:pPr algn="ctr"/>
            <a:r>
              <a:rPr lang="zh-TW" altLang="en-US" sz="900">
                <a:solidFill>
                  <a:schemeClr val="tx1"/>
                </a:solidFill>
              </a:rPr>
              <a:t>是否</a:t>
            </a:r>
            <a:r>
              <a:rPr lang="zh-TW" altLang="en-US" sz="900"/>
              <a:t>抵達</a:t>
            </a:r>
            <a:endParaRPr lang="en-US" altLang="zh-TW" sz="900">
              <a:solidFill>
                <a:schemeClr val="tx1"/>
              </a:solidFill>
            </a:endParaRPr>
          </a:p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收件點</a:t>
            </a: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9E3AAF8-9D72-7F6D-A4BB-010B26C58BB4}"/>
              </a:ext>
            </a:extLst>
          </p:cNvPr>
          <p:cNvCxnSpPr>
            <a:cxnSpLocks/>
            <a:stCxn id="12" idx="3"/>
            <a:endCxn id="41" idx="1"/>
          </p:cNvCxnSpPr>
          <p:nvPr/>
        </p:nvCxnSpPr>
        <p:spPr>
          <a:xfrm>
            <a:off x="2696654" y="2795380"/>
            <a:ext cx="3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87D6FD3B-40F5-3EC1-473F-B3393F748F6D}"/>
              </a:ext>
            </a:extLst>
          </p:cNvPr>
          <p:cNvCxnSpPr>
            <a:cxnSpLocks/>
            <a:stCxn id="14" idx="2"/>
            <a:endCxn id="55" idx="0"/>
          </p:cNvCxnSpPr>
          <p:nvPr/>
        </p:nvCxnSpPr>
        <p:spPr>
          <a:xfrm>
            <a:off x="1148209" y="1867108"/>
            <a:ext cx="5442" cy="635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2570628C-4165-4E88-6492-FEEFE32347B1}"/>
              </a:ext>
            </a:extLst>
          </p:cNvPr>
          <p:cNvSpPr/>
          <p:nvPr/>
        </p:nvSpPr>
        <p:spPr>
          <a:xfrm>
            <a:off x="4287980" y="2609992"/>
            <a:ext cx="747342" cy="370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停止</a:t>
            </a: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9B31D31-1379-0A8D-9C33-2E001A82E05E}"/>
              </a:ext>
            </a:extLst>
          </p:cNvPr>
          <p:cNvCxnSpPr>
            <a:cxnSpLocks/>
            <a:stCxn id="41" idx="3"/>
            <a:endCxn id="49" idx="1"/>
          </p:cNvCxnSpPr>
          <p:nvPr/>
        </p:nvCxnSpPr>
        <p:spPr>
          <a:xfrm>
            <a:off x="3977001" y="2795380"/>
            <a:ext cx="3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B581386A-83F1-C8F6-093D-F55BFB835030}"/>
              </a:ext>
            </a:extLst>
          </p:cNvPr>
          <p:cNvCxnSpPr>
            <a:cxnSpLocks/>
            <a:stCxn id="49" idx="3"/>
            <a:endCxn id="123" idx="1"/>
          </p:cNvCxnSpPr>
          <p:nvPr/>
        </p:nvCxnSpPr>
        <p:spPr>
          <a:xfrm>
            <a:off x="5035322" y="2795380"/>
            <a:ext cx="3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菱形 78">
            <a:extLst>
              <a:ext uri="{FF2B5EF4-FFF2-40B4-BE49-F238E27FC236}">
                <a16:creationId xmlns:a16="http://schemas.microsoft.com/office/drawing/2014/main" id="{EC79B8C3-F200-E307-89F5-E5B7733C0220}"/>
              </a:ext>
            </a:extLst>
          </p:cNvPr>
          <p:cNvSpPr/>
          <p:nvPr/>
        </p:nvSpPr>
        <p:spPr>
          <a:xfrm>
            <a:off x="7684967" y="2414602"/>
            <a:ext cx="969368" cy="761555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54000" rIns="0" bIns="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影像辨識</a:t>
            </a:r>
            <a:endParaRPr lang="en-US" altLang="zh-TW" sz="900" b="1">
              <a:solidFill>
                <a:srgbClr val="FF0000"/>
              </a:solidFill>
            </a:endParaRPr>
          </a:p>
          <a:p>
            <a:pPr algn="ctr"/>
            <a:r>
              <a:rPr lang="zh-TW" altLang="en-US" sz="900"/>
              <a:t>是否抵達</a:t>
            </a:r>
            <a:endParaRPr lang="en-US" altLang="zh-TW" sz="900"/>
          </a:p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送件點</a:t>
            </a: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0C041140-A283-9863-D8F2-7B5B7050007F}"/>
              </a:ext>
            </a:extLst>
          </p:cNvPr>
          <p:cNvCxnSpPr>
            <a:cxnSpLocks/>
            <a:stCxn id="79" idx="2"/>
            <a:endCxn id="93" idx="0"/>
          </p:cNvCxnSpPr>
          <p:nvPr/>
        </p:nvCxnSpPr>
        <p:spPr>
          <a:xfrm flipH="1">
            <a:off x="8169650" y="3176157"/>
            <a:ext cx="1" cy="47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F87C7A6C-DC1A-2465-DFE9-5813E701614B}"/>
              </a:ext>
            </a:extLst>
          </p:cNvPr>
          <p:cNvCxnSpPr>
            <a:cxnSpLocks/>
            <a:stCxn id="55" idx="3"/>
            <a:endCxn id="12" idx="1"/>
          </p:cNvCxnSpPr>
          <p:nvPr/>
        </p:nvCxnSpPr>
        <p:spPr>
          <a:xfrm>
            <a:off x="1638334" y="2795380"/>
            <a:ext cx="3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流程圖: 結束點 92">
            <a:extLst>
              <a:ext uri="{FF2B5EF4-FFF2-40B4-BE49-F238E27FC236}">
                <a16:creationId xmlns:a16="http://schemas.microsoft.com/office/drawing/2014/main" id="{097EA13E-B926-47CD-CEE8-D25D77F7B44D}"/>
              </a:ext>
            </a:extLst>
          </p:cNvPr>
          <p:cNvSpPr/>
          <p:nvPr/>
        </p:nvSpPr>
        <p:spPr>
          <a:xfrm>
            <a:off x="7732419" y="3652507"/>
            <a:ext cx="874462" cy="690893"/>
          </a:xfrm>
          <a:prstGeom prst="flowChartTerminator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停止</a:t>
            </a:r>
            <a:endParaRPr lang="en-US" altLang="zh-TW" sz="900" b="1">
              <a:solidFill>
                <a:srgbClr val="FF0000"/>
              </a:solidFill>
            </a:endParaRPr>
          </a:p>
          <a:p>
            <a:pPr algn="ctr"/>
            <a:r>
              <a:rPr lang="zh-TW" altLang="en-US" sz="1000">
                <a:solidFill>
                  <a:schemeClr val="tx1"/>
                </a:solidFill>
                <a:latin typeface="Arial (本文)"/>
              </a:rPr>
              <a:t>任務完成</a:t>
            </a:r>
            <a:endParaRPr lang="en-US" altLang="zh-TW" sz="1000">
              <a:solidFill>
                <a:schemeClr val="tx1"/>
              </a:solidFill>
              <a:latin typeface="Arial (本文)"/>
            </a:endParaRPr>
          </a:p>
          <a:p>
            <a:pPr algn="ctr"/>
            <a:r>
              <a:rPr lang="zh-TW" altLang="en-US" sz="1000" b="1">
                <a:solidFill>
                  <a:schemeClr val="tx1"/>
                </a:solidFill>
                <a:latin typeface="Arial (本文)"/>
              </a:rPr>
              <a:t>恢復待命</a:t>
            </a:r>
            <a:endParaRPr lang="en-US" altLang="zh-TW" sz="1000" b="1">
              <a:solidFill>
                <a:schemeClr val="tx1"/>
              </a:solidFill>
              <a:latin typeface="Arial (本文)"/>
            </a:endParaRPr>
          </a:p>
          <a:p>
            <a:pPr algn="ctr"/>
            <a:r>
              <a:rPr lang="en-US" altLang="zh-TW" sz="1000" b="1">
                <a:solidFill>
                  <a:schemeClr val="tx1"/>
                </a:solidFill>
                <a:latin typeface="Arial (本文)"/>
              </a:rPr>
              <a:t>On Call</a:t>
            </a:r>
            <a:endParaRPr lang="zh-TW" altLang="en-US" sz="1000" b="1">
              <a:solidFill>
                <a:schemeClr val="tx1"/>
              </a:solidFill>
              <a:latin typeface="Arial (本文)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40C6E777-E9E6-68F5-2DA7-98193E7584A6}"/>
              </a:ext>
            </a:extLst>
          </p:cNvPr>
          <p:cNvSpPr/>
          <p:nvPr/>
        </p:nvSpPr>
        <p:spPr>
          <a:xfrm>
            <a:off x="1599327" y="2515643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897A69F-EF84-10A1-9DCC-9CC889326D49}"/>
              </a:ext>
            </a:extLst>
          </p:cNvPr>
          <p:cNvSpPr/>
          <p:nvPr/>
        </p:nvSpPr>
        <p:spPr>
          <a:xfrm>
            <a:off x="440180" y="2515643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N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23" name="菱形 122">
            <a:extLst>
              <a:ext uri="{FF2B5EF4-FFF2-40B4-BE49-F238E27FC236}">
                <a16:creationId xmlns:a16="http://schemas.microsoft.com/office/drawing/2014/main" id="{4AE9103E-45B6-6CE6-1F51-4862E1C7C931}"/>
              </a:ext>
            </a:extLst>
          </p:cNvPr>
          <p:cNvSpPr/>
          <p:nvPr/>
        </p:nvSpPr>
        <p:spPr>
          <a:xfrm>
            <a:off x="5346301" y="2502929"/>
            <a:ext cx="969368" cy="584901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/>
              <a:t>是否</a:t>
            </a:r>
            <a:endParaRPr lang="en-US" altLang="zh-TW" sz="900"/>
          </a:p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按下按鈕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942D59B-E438-1681-E067-A2315A34A969}"/>
              </a:ext>
            </a:extLst>
          </p:cNvPr>
          <p:cNvSpPr/>
          <p:nvPr/>
        </p:nvSpPr>
        <p:spPr>
          <a:xfrm>
            <a:off x="6626647" y="2609992"/>
            <a:ext cx="747342" cy="370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移動</a:t>
            </a:r>
            <a:endParaRPr lang="en-US" altLang="zh-TW" sz="900" b="1">
              <a:solidFill>
                <a:srgbClr val="FF0000"/>
              </a:solidFill>
            </a:endParaRPr>
          </a:p>
          <a:p>
            <a:pPr algn="ctr"/>
            <a:r>
              <a:rPr lang="zh-TW" altLang="en-US" sz="900"/>
              <a:t>讀取</a:t>
            </a:r>
            <a:r>
              <a:rPr lang="zh-TW" altLang="en-US" sz="900">
                <a:solidFill>
                  <a:schemeClr val="tx1"/>
                </a:solidFill>
              </a:rPr>
              <a:t>相機</a:t>
            </a:r>
          </a:p>
        </p:txBody>
      </p:sp>
      <p:cxnSp>
        <p:nvCxnSpPr>
          <p:cNvPr id="141" name="接點: 肘形 140">
            <a:extLst>
              <a:ext uri="{FF2B5EF4-FFF2-40B4-BE49-F238E27FC236}">
                <a16:creationId xmlns:a16="http://schemas.microsoft.com/office/drawing/2014/main" id="{2624274E-414F-A492-CFEE-FD64A9D3318E}"/>
              </a:ext>
            </a:extLst>
          </p:cNvPr>
          <p:cNvCxnSpPr>
            <a:cxnSpLocks/>
            <a:stCxn id="55" idx="1"/>
            <a:endCxn id="14" idx="1"/>
          </p:cNvCxnSpPr>
          <p:nvPr/>
        </p:nvCxnSpPr>
        <p:spPr>
          <a:xfrm rot="10800000" flipH="1">
            <a:off x="668966" y="1640107"/>
            <a:ext cx="42012" cy="1155274"/>
          </a:xfrm>
          <a:prstGeom prst="bentConnector3">
            <a:avLst>
              <a:gd name="adj1" fmla="val -5733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88065F9-37CA-3267-B14F-9634CD5980B5}"/>
              </a:ext>
            </a:extLst>
          </p:cNvPr>
          <p:cNvSpPr/>
          <p:nvPr/>
        </p:nvSpPr>
        <p:spPr>
          <a:xfrm>
            <a:off x="4831269" y="1887007"/>
            <a:ext cx="1999430" cy="370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b="1" u="sng">
                <a:solidFill>
                  <a:srgbClr val="FF0000"/>
                </a:solidFill>
                <a:highlight>
                  <a:srgbClr val="FFFF00"/>
                </a:highlight>
              </a:rPr>
              <a:t>送件人 放置物品</a:t>
            </a:r>
            <a:endParaRPr lang="zh-TW" altLang="en-US" sz="12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E3A3484-BC88-6C7D-33F4-2BF3CA82F1D3}"/>
              </a:ext>
            </a:extLst>
          </p:cNvPr>
          <p:cNvSpPr/>
          <p:nvPr/>
        </p:nvSpPr>
        <p:spPr>
          <a:xfrm>
            <a:off x="7475084" y="1887007"/>
            <a:ext cx="1389132" cy="370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b="1" u="sng">
                <a:solidFill>
                  <a:srgbClr val="FF0000"/>
                </a:solidFill>
                <a:highlight>
                  <a:srgbClr val="FFFF00"/>
                </a:highlight>
              </a:rPr>
              <a:t>收件人 拿取物品</a:t>
            </a:r>
            <a:endParaRPr lang="zh-TW" altLang="en-US" sz="12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E0FE0DC7-756F-D0BE-C688-FB93E1F0D0A2}"/>
              </a:ext>
            </a:extLst>
          </p:cNvPr>
          <p:cNvSpPr/>
          <p:nvPr/>
        </p:nvSpPr>
        <p:spPr>
          <a:xfrm>
            <a:off x="2691370" y="2515643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BF35E41-2091-0494-3B3A-53731B5AB0F2}"/>
              </a:ext>
            </a:extLst>
          </p:cNvPr>
          <p:cNvSpPr/>
          <p:nvPr/>
        </p:nvSpPr>
        <p:spPr>
          <a:xfrm>
            <a:off x="3960066" y="2515643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CA85F5EB-38F2-2000-1191-C5D95575A1A7}"/>
              </a:ext>
            </a:extLst>
          </p:cNvPr>
          <p:cNvSpPr/>
          <p:nvPr/>
        </p:nvSpPr>
        <p:spPr>
          <a:xfrm>
            <a:off x="5052108" y="2515643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D764E4A8-4FAC-4DED-6C1C-ABD49779E4E6}"/>
              </a:ext>
            </a:extLst>
          </p:cNvPr>
          <p:cNvSpPr/>
          <p:nvPr/>
        </p:nvSpPr>
        <p:spPr>
          <a:xfrm>
            <a:off x="6336864" y="2515643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2E6AF339-FB22-A955-77B9-EF68067C7729}"/>
              </a:ext>
            </a:extLst>
          </p:cNvPr>
          <p:cNvSpPr/>
          <p:nvPr/>
        </p:nvSpPr>
        <p:spPr>
          <a:xfrm>
            <a:off x="7380728" y="2515643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9A4D315-8AAE-7072-72EF-AEEABE24B995}"/>
              </a:ext>
            </a:extLst>
          </p:cNvPr>
          <p:cNvSpPr/>
          <p:nvPr/>
        </p:nvSpPr>
        <p:spPr>
          <a:xfrm>
            <a:off x="8167175" y="3252345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EEE28CA-507C-7254-68AC-972FE82EBC0B}"/>
              </a:ext>
            </a:extLst>
          </p:cNvPr>
          <p:cNvSpPr/>
          <p:nvPr/>
        </p:nvSpPr>
        <p:spPr>
          <a:xfrm>
            <a:off x="2759851" y="4204810"/>
            <a:ext cx="3624299" cy="761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b="1">
                <a:solidFill>
                  <a:schemeClr val="tx1"/>
                </a:solidFill>
              </a:rPr>
              <a:t>流程圖 </a:t>
            </a:r>
            <a:r>
              <a:rPr lang="en-US" altLang="zh-TW" b="1">
                <a:solidFill>
                  <a:schemeClr val="tx1"/>
                </a:solidFill>
              </a:rPr>
              <a:t>- </a:t>
            </a:r>
            <a:r>
              <a:rPr lang="zh-TW" altLang="en-US" b="1">
                <a:solidFill>
                  <a:schemeClr val="tx1"/>
                </a:solidFill>
              </a:rPr>
              <a:t>單次遞送任務</a:t>
            </a:r>
            <a:endParaRPr lang="en-US" altLang="zh-TW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496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Infographic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68701" y="1705582"/>
            <a:ext cx="1580694" cy="2573783"/>
            <a:chOff x="3347864" y="1043588"/>
            <a:chExt cx="2127894" cy="3464768"/>
          </a:xfrm>
        </p:grpSpPr>
        <p:grpSp>
          <p:nvGrpSpPr>
            <p:cNvPr id="5" name="Group 4"/>
            <p:cNvGrpSpPr/>
            <p:nvPr/>
          </p:nvGrpSpPr>
          <p:grpSpPr>
            <a:xfrm>
              <a:off x="3347864" y="1043588"/>
              <a:ext cx="1807516" cy="1944216"/>
              <a:chOff x="3347864" y="1043588"/>
              <a:chExt cx="1807516" cy="1944216"/>
            </a:xfrm>
          </p:grpSpPr>
          <p:sp>
            <p:nvSpPr>
              <p:cNvPr id="9" name="Up Arrow 8"/>
              <p:cNvSpPr/>
              <p:nvPr/>
            </p:nvSpPr>
            <p:spPr>
              <a:xfrm>
                <a:off x="3347864" y="1043588"/>
                <a:ext cx="864096" cy="1152128"/>
              </a:xfrm>
              <a:prstGeom prst="upArrow">
                <a:avLst>
                  <a:gd name="adj1" fmla="val 50000"/>
                  <a:gd name="adj2" fmla="val 6862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Block Arc 9"/>
              <p:cNvSpPr/>
              <p:nvPr/>
            </p:nvSpPr>
            <p:spPr>
              <a:xfrm rot="10800000">
                <a:off x="3571204" y="1403628"/>
                <a:ext cx="1584176" cy="1584176"/>
              </a:xfrm>
              <a:prstGeom prst="blockArc">
                <a:avLst>
                  <a:gd name="adj1" fmla="val 16074307"/>
                  <a:gd name="adj2" fmla="val 209627"/>
                  <a:gd name="adj3" fmla="val 2726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10800000">
              <a:off x="3668242" y="2564140"/>
              <a:ext cx="1807516" cy="1944216"/>
              <a:chOff x="3347864" y="1043588"/>
              <a:chExt cx="1807516" cy="1944216"/>
            </a:xfrm>
          </p:grpSpPr>
          <p:sp>
            <p:nvSpPr>
              <p:cNvPr id="7" name="Up Arrow 6"/>
              <p:cNvSpPr/>
              <p:nvPr/>
            </p:nvSpPr>
            <p:spPr>
              <a:xfrm>
                <a:off x="3347864" y="1043588"/>
                <a:ext cx="864096" cy="1152128"/>
              </a:xfrm>
              <a:prstGeom prst="upArrow">
                <a:avLst>
                  <a:gd name="adj1" fmla="val 50000"/>
                  <a:gd name="adj2" fmla="val 6862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Block Arc 7"/>
              <p:cNvSpPr/>
              <p:nvPr/>
            </p:nvSpPr>
            <p:spPr>
              <a:xfrm rot="10800000">
                <a:off x="3571204" y="1403628"/>
                <a:ext cx="1584176" cy="1584176"/>
              </a:xfrm>
              <a:prstGeom prst="blockArc">
                <a:avLst>
                  <a:gd name="adj1" fmla="val 16074307"/>
                  <a:gd name="adj2" fmla="val 209627"/>
                  <a:gd name="adj3" fmla="val 2726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304872" y="1346905"/>
            <a:ext cx="15695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3677" y="4371950"/>
            <a:ext cx="15695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868144" y="3057222"/>
            <a:ext cx="2821708" cy="1591727"/>
            <a:chOff x="5436096" y="2571750"/>
            <a:chExt cx="2821708" cy="1591727"/>
          </a:xfrm>
        </p:grpSpPr>
        <p:sp>
          <p:nvSpPr>
            <p:cNvPr id="14" name="TextBox 13"/>
            <p:cNvSpPr txBox="1"/>
            <p:nvPr/>
          </p:nvSpPr>
          <p:spPr>
            <a:xfrm>
              <a:off x="5436096" y="2571750"/>
              <a:ext cx="28217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</a:t>
              </a:r>
            </a:p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photos and Text.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36097" y="3147814"/>
              <a:ext cx="282170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</p:grpSp>
      <p:sp>
        <p:nvSpPr>
          <p:cNvPr id="16" name="Oval 15"/>
          <p:cNvSpPr/>
          <p:nvPr/>
        </p:nvSpPr>
        <p:spPr>
          <a:xfrm>
            <a:off x="6012160" y="2441399"/>
            <a:ext cx="576064" cy="5760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83165" y="1346905"/>
            <a:ext cx="2827910" cy="1583246"/>
            <a:chOff x="5436097" y="3147814"/>
            <a:chExt cx="2827910" cy="1583246"/>
          </a:xfrm>
        </p:grpSpPr>
        <p:sp>
          <p:nvSpPr>
            <p:cNvPr id="18" name="TextBox 17"/>
            <p:cNvSpPr txBox="1"/>
            <p:nvPr/>
          </p:nvSpPr>
          <p:spPr>
            <a:xfrm>
              <a:off x="5442300" y="4207840"/>
              <a:ext cx="28217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</a:t>
              </a:r>
            </a:p>
            <a:p>
              <a:pPr algn="r"/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photos and Text.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36097" y="3147814"/>
              <a:ext cx="282170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2555776" y="3006433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5D8DE"/>
              </a:solidFill>
            </a:endParaRPr>
          </a:p>
        </p:txBody>
      </p:sp>
      <p:sp>
        <p:nvSpPr>
          <p:cNvPr id="21" name="Rounded Rectangle 27"/>
          <p:cNvSpPr/>
          <p:nvPr/>
        </p:nvSpPr>
        <p:spPr>
          <a:xfrm>
            <a:off x="6186818" y="2642344"/>
            <a:ext cx="226748" cy="17417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7"/>
          <p:cNvSpPr/>
          <p:nvPr/>
        </p:nvSpPr>
        <p:spPr>
          <a:xfrm>
            <a:off x="2736851" y="3202163"/>
            <a:ext cx="213913" cy="184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7671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Infographic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7658" y="2241219"/>
            <a:ext cx="3650806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3762" y="1497999"/>
            <a:ext cx="267625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6517" y="1590332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1"/>
                </a:solidFill>
                <a:cs typeface="Arial" pitchFamily="34" charset="0"/>
              </a:rPr>
              <a:t>45</a:t>
            </a:r>
            <a:r>
              <a:rPr lang="en-US" altLang="ko-KR" sz="2000" b="1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7658" y="1177903"/>
            <a:ext cx="1924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E152270-7328-4E27-A28D-49C1CF87249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8594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Chart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aphicFrame>
        <p:nvGraphicFramePr>
          <p:cNvPr id="4" name="SmartAr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41724"/>
              </p:ext>
            </p:extLst>
          </p:nvPr>
        </p:nvGraphicFramePr>
        <p:xfrm>
          <a:off x="697056" y="1363386"/>
          <a:ext cx="3831054" cy="32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9"/>
          <p:cNvSpPr/>
          <p:nvPr/>
        </p:nvSpPr>
        <p:spPr>
          <a:xfrm>
            <a:off x="5140178" y="1517667"/>
            <a:ext cx="504055" cy="50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cs typeface="Arial" pitchFamily="34" charset="0"/>
              </a:rPr>
              <a:t>A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6" name="직사각형 15"/>
          <p:cNvSpPr/>
          <p:nvPr/>
        </p:nvSpPr>
        <p:spPr>
          <a:xfrm>
            <a:off x="5140178" y="2151969"/>
            <a:ext cx="504055" cy="50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cs typeface="Arial" pitchFamily="34" charset="0"/>
              </a:rPr>
              <a:t>B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7" name="직사각형 17"/>
          <p:cNvSpPr/>
          <p:nvPr/>
        </p:nvSpPr>
        <p:spPr>
          <a:xfrm>
            <a:off x="5140178" y="2775677"/>
            <a:ext cx="504055" cy="50400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cs typeface="Arial" pitchFamily="34" charset="0"/>
              </a:rPr>
              <a:t>C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8" name="직사각형 19"/>
          <p:cNvSpPr/>
          <p:nvPr/>
        </p:nvSpPr>
        <p:spPr>
          <a:xfrm>
            <a:off x="5140178" y="3399385"/>
            <a:ext cx="504055" cy="50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cs typeface="Arial" pitchFamily="34" charset="0"/>
              </a:rPr>
              <a:t>D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9" name="직사각형 21"/>
          <p:cNvSpPr/>
          <p:nvPr/>
        </p:nvSpPr>
        <p:spPr>
          <a:xfrm>
            <a:off x="5140178" y="4023093"/>
            <a:ext cx="504055" cy="504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cs typeface="Arial" pitchFamily="34" charset="0"/>
              </a:rPr>
              <a:t>E</a:t>
            </a:r>
            <a:endParaRPr lang="ko-KR" altLang="en-US" b="1">
              <a:cs typeface="Arial" pitchFamily="34" charset="0"/>
            </a:endParaRPr>
          </a:p>
        </p:txBody>
      </p:sp>
      <p:cxnSp>
        <p:nvCxnSpPr>
          <p:cNvPr id="10" name="직선 연결선 2"/>
          <p:cNvCxnSpPr/>
          <p:nvPr/>
        </p:nvCxnSpPr>
        <p:spPr>
          <a:xfrm>
            <a:off x="3015942" y="1769667"/>
            <a:ext cx="201622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24"/>
          <p:cNvCxnSpPr/>
          <p:nvPr/>
        </p:nvCxnSpPr>
        <p:spPr>
          <a:xfrm>
            <a:off x="3375982" y="2403969"/>
            <a:ext cx="1656184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5"/>
          <p:cNvCxnSpPr/>
          <p:nvPr/>
        </p:nvCxnSpPr>
        <p:spPr>
          <a:xfrm>
            <a:off x="3736022" y="3027677"/>
            <a:ext cx="1296144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26"/>
          <p:cNvCxnSpPr/>
          <p:nvPr/>
        </p:nvCxnSpPr>
        <p:spPr>
          <a:xfrm>
            <a:off x="4132166" y="3651385"/>
            <a:ext cx="900000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27"/>
          <p:cNvCxnSpPr/>
          <p:nvPr/>
        </p:nvCxnSpPr>
        <p:spPr>
          <a:xfrm>
            <a:off x="4528110" y="4275093"/>
            <a:ext cx="504056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749233" y="1431557"/>
            <a:ext cx="2830257" cy="676219"/>
            <a:chOff x="1472558" y="998559"/>
            <a:chExt cx="2765965" cy="676219"/>
          </a:xfrm>
        </p:grpSpPr>
        <p:sp>
          <p:nvSpPr>
            <p:cNvPr id="16" name="TextBox 15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9233" y="2057914"/>
            <a:ext cx="2830257" cy="676219"/>
            <a:chOff x="1472558" y="998559"/>
            <a:chExt cx="2765965" cy="676219"/>
          </a:xfrm>
        </p:grpSpPr>
        <p:sp>
          <p:nvSpPr>
            <p:cNvPr id="19" name="TextBox 18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49233" y="2684271"/>
            <a:ext cx="2830257" cy="676219"/>
            <a:chOff x="1472558" y="998559"/>
            <a:chExt cx="2765965" cy="676219"/>
          </a:xfrm>
        </p:grpSpPr>
        <p:sp>
          <p:nvSpPr>
            <p:cNvPr id="22" name="TextBox 21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49233" y="3310628"/>
            <a:ext cx="2830257" cy="676219"/>
            <a:chOff x="1472558" y="998559"/>
            <a:chExt cx="2765965" cy="676219"/>
          </a:xfrm>
        </p:grpSpPr>
        <p:sp>
          <p:nvSpPr>
            <p:cNvPr id="25" name="TextBox 24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749233" y="3936983"/>
            <a:ext cx="2830257" cy="676219"/>
            <a:chOff x="1472558" y="998559"/>
            <a:chExt cx="2765965" cy="676219"/>
          </a:xfrm>
        </p:grpSpPr>
        <p:sp>
          <p:nvSpPr>
            <p:cNvPr id="28" name="TextBox 27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6691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 txBox="1">
            <a:spLocks/>
          </p:cNvSpPr>
          <p:nvPr/>
        </p:nvSpPr>
        <p:spPr>
          <a:xfrm>
            <a:off x="5940152" y="434242"/>
            <a:ext cx="2996218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0152" y="1484079"/>
            <a:ext cx="299621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unique. This PowerPoint Template has clean and neutral design that can be adapted to any content and meets various market segments.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CB42BE-019C-4EF7-B9A0-2C71BE468E72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791FDBE-0E03-474B-A690-FBD63EA6CDA4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AA024D7-7AEB-40BC-B178-C5D90F3A793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5679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Infographic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cxnSp>
        <p:nvCxnSpPr>
          <p:cNvPr id="4" name="Straight Arrow Connector 3"/>
          <p:cNvCxnSpPr>
            <a:stCxn id="37" idx="0"/>
            <a:endCxn id="8" idx="3"/>
          </p:cNvCxnSpPr>
          <p:nvPr/>
        </p:nvCxnSpPr>
        <p:spPr>
          <a:xfrm flipV="1">
            <a:off x="4619009" y="2928594"/>
            <a:ext cx="1577239" cy="47007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37" idx="0"/>
            <a:endCxn id="9" idx="3"/>
          </p:cNvCxnSpPr>
          <p:nvPr/>
        </p:nvCxnSpPr>
        <p:spPr>
          <a:xfrm flipV="1">
            <a:off x="4619009" y="3164370"/>
            <a:ext cx="2570412" cy="23430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7" idx="0"/>
            <a:endCxn id="11" idx="2"/>
          </p:cNvCxnSpPr>
          <p:nvPr/>
        </p:nvCxnSpPr>
        <p:spPr>
          <a:xfrm>
            <a:off x="4611694" y="3398672"/>
            <a:ext cx="2812322" cy="49406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7" idx="0"/>
            <a:endCxn id="10" idx="2"/>
          </p:cNvCxnSpPr>
          <p:nvPr/>
        </p:nvCxnSpPr>
        <p:spPr>
          <a:xfrm>
            <a:off x="4619009" y="3398672"/>
            <a:ext cx="1887016" cy="953347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068735" y="2185393"/>
            <a:ext cx="870714" cy="8707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7058863" y="2403424"/>
            <a:ext cx="891504" cy="8915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506025" y="3972048"/>
            <a:ext cx="759942" cy="7599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7424016" y="3202672"/>
            <a:ext cx="1380131" cy="13801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ounded Rectangle 27"/>
          <p:cNvSpPr/>
          <p:nvPr/>
        </p:nvSpPr>
        <p:spPr>
          <a:xfrm>
            <a:off x="6345916" y="2499249"/>
            <a:ext cx="316354" cy="24300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ounded Rectangle 7"/>
          <p:cNvSpPr/>
          <p:nvPr/>
        </p:nvSpPr>
        <p:spPr>
          <a:xfrm>
            <a:off x="7987631" y="3367108"/>
            <a:ext cx="298446" cy="257555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23"/>
          <p:cNvSpPr/>
          <p:nvPr/>
        </p:nvSpPr>
        <p:spPr>
          <a:xfrm>
            <a:off x="6660420" y="4211201"/>
            <a:ext cx="451151" cy="265378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7361225" y="2705409"/>
            <a:ext cx="307163" cy="2875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472438" y="3673854"/>
            <a:ext cx="1319916" cy="863315"/>
            <a:chOff x="3233964" y="1954419"/>
            <a:chExt cx="1410044" cy="863315"/>
          </a:xfrm>
        </p:grpSpPr>
        <p:sp>
          <p:nvSpPr>
            <p:cNvPr id="17" name="TextBox 16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43489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19" name="Straight Arrow Connector 18"/>
          <p:cNvCxnSpPr>
            <a:endCxn id="23" idx="3"/>
          </p:cNvCxnSpPr>
          <p:nvPr/>
        </p:nvCxnSpPr>
        <p:spPr>
          <a:xfrm flipH="1" flipV="1">
            <a:off x="3031336" y="2928594"/>
            <a:ext cx="1577239" cy="47007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3"/>
          </p:cNvCxnSpPr>
          <p:nvPr/>
        </p:nvCxnSpPr>
        <p:spPr>
          <a:xfrm flipH="1" flipV="1">
            <a:off x="2038163" y="3164370"/>
            <a:ext cx="2570412" cy="23430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2"/>
          </p:cNvCxnSpPr>
          <p:nvPr/>
        </p:nvCxnSpPr>
        <p:spPr>
          <a:xfrm flipH="1">
            <a:off x="1803568" y="3398672"/>
            <a:ext cx="2812322" cy="49406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5" idx="2"/>
          </p:cNvCxnSpPr>
          <p:nvPr/>
        </p:nvCxnSpPr>
        <p:spPr>
          <a:xfrm flipH="1">
            <a:off x="2721559" y="3398672"/>
            <a:ext cx="1887016" cy="953347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 flipH="1">
            <a:off x="2288135" y="2185393"/>
            <a:ext cx="870714" cy="87071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/>
          <p:cNvSpPr/>
          <p:nvPr/>
        </p:nvSpPr>
        <p:spPr>
          <a:xfrm flipH="1">
            <a:off x="1277217" y="2403424"/>
            <a:ext cx="891504" cy="8915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24"/>
          <p:cNvSpPr/>
          <p:nvPr/>
        </p:nvSpPr>
        <p:spPr>
          <a:xfrm flipH="1">
            <a:off x="1961617" y="3972048"/>
            <a:ext cx="759942" cy="7599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 flipH="1">
            <a:off x="423437" y="3202672"/>
            <a:ext cx="1380131" cy="13801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58002" y="3653481"/>
            <a:ext cx="1319916" cy="863315"/>
            <a:chOff x="414112" y="3041945"/>
            <a:chExt cx="1319916" cy="863315"/>
          </a:xfrm>
        </p:grpSpPr>
        <p:sp>
          <p:nvSpPr>
            <p:cNvPr id="28" name="TextBox 27"/>
            <p:cNvSpPr txBox="1"/>
            <p:nvPr/>
          </p:nvSpPr>
          <p:spPr>
            <a:xfrm>
              <a:off x="414112" y="3041945"/>
              <a:ext cx="1311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3028" y="3258929"/>
              <a:ext cx="13110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ounded Rectangle 27"/>
          <p:cNvSpPr/>
          <p:nvPr/>
        </p:nvSpPr>
        <p:spPr>
          <a:xfrm>
            <a:off x="1564792" y="2706406"/>
            <a:ext cx="316354" cy="24300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ounded Rectangle 7"/>
          <p:cNvSpPr/>
          <p:nvPr/>
        </p:nvSpPr>
        <p:spPr>
          <a:xfrm>
            <a:off x="2192365" y="4207820"/>
            <a:ext cx="298446" cy="257555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ectangle 23"/>
          <p:cNvSpPr/>
          <p:nvPr/>
        </p:nvSpPr>
        <p:spPr>
          <a:xfrm>
            <a:off x="896842" y="3359285"/>
            <a:ext cx="451151" cy="265378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9"/>
          <p:cNvSpPr/>
          <p:nvPr/>
        </p:nvSpPr>
        <p:spPr>
          <a:xfrm>
            <a:off x="2569910" y="2476984"/>
            <a:ext cx="307163" cy="2875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val 33"/>
          <p:cNvSpPr/>
          <p:nvPr/>
        </p:nvSpPr>
        <p:spPr>
          <a:xfrm>
            <a:off x="3626951" y="2567788"/>
            <a:ext cx="1897587" cy="18975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21"/>
          <p:cNvSpPr>
            <a:spLocks noChangeAspect="1"/>
          </p:cNvSpPr>
          <p:nvPr/>
        </p:nvSpPr>
        <p:spPr>
          <a:xfrm>
            <a:off x="4316847" y="2850444"/>
            <a:ext cx="517795" cy="5221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930143" y="3398672"/>
            <a:ext cx="1364351" cy="901140"/>
            <a:chOff x="-475010" y="1084917"/>
            <a:chExt cx="3085230" cy="901140"/>
          </a:xfrm>
        </p:grpSpPr>
        <p:sp>
          <p:nvSpPr>
            <p:cNvPr id="37" name="TextBox 36"/>
            <p:cNvSpPr txBox="1"/>
            <p:nvPr/>
          </p:nvSpPr>
          <p:spPr>
            <a:xfrm>
              <a:off x="-475010" y="1084917"/>
              <a:ext cx="30824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460976" y="1339726"/>
              <a:ext cx="307119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70528" y="1247488"/>
            <a:ext cx="7776416" cy="708252"/>
            <a:chOff x="7164288" y="856926"/>
            <a:chExt cx="1439711" cy="708252"/>
          </a:xfrm>
        </p:grpSpPr>
        <p:sp>
          <p:nvSpPr>
            <p:cNvPr id="40" name="TextBox 39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PowerPoint Presentation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zing. Easy to change colors, photos and Text.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7494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Chart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1560" y="1203598"/>
            <a:ext cx="3600399" cy="871880"/>
            <a:chOff x="80902" y="1114177"/>
            <a:chExt cx="3303444" cy="871880"/>
          </a:xfrm>
        </p:grpSpPr>
        <p:sp>
          <p:nvSpPr>
            <p:cNvPr id="5" name="TextBox 4"/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65020408"/>
              </p:ext>
            </p:extLst>
          </p:nvPr>
        </p:nvGraphicFramePr>
        <p:xfrm>
          <a:off x="695182" y="2303906"/>
          <a:ext cx="2423371" cy="2428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47281" y="3635514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306" y="3188269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290" y="262203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19002" y="2852862"/>
            <a:ext cx="1208981" cy="1181651"/>
            <a:chOff x="7192728" y="2780854"/>
            <a:chExt cx="1208981" cy="1181651"/>
          </a:xfrm>
        </p:grpSpPr>
        <p:sp>
          <p:nvSpPr>
            <p:cNvPr id="12" name="Rectangle 11"/>
            <p:cNvSpPr/>
            <p:nvPr/>
          </p:nvSpPr>
          <p:spPr>
            <a:xfrm>
              <a:off x="7192728" y="2811218"/>
              <a:ext cx="216272" cy="216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92728" y="3263544"/>
              <a:ext cx="216272" cy="216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92728" y="3715870"/>
              <a:ext cx="216272" cy="21627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09000" y="2780854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JM" altLang="ko-KR" sz="1200" b="1" spc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TITLE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09000" y="3233180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JM" altLang="ko-KR" sz="1200" b="1" spc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 TITLE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9000" y="3685506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JM" altLang="ko-KR" sz="1200" b="1" spc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 TITLE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866222" y="1271381"/>
            <a:ext cx="1663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05436"/>
              </p:ext>
            </p:extLst>
          </p:nvPr>
        </p:nvGraphicFramePr>
        <p:xfrm>
          <a:off x="4866222" y="1548380"/>
          <a:ext cx="3450194" cy="230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1 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2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3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4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4866221" y="3993325"/>
            <a:ext cx="3435581" cy="738665"/>
            <a:chOff x="6210996" y="1433695"/>
            <a:chExt cx="1712589" cy="525503"/>
          </a:xfrm>
        </p:grpSpPr>
        <p:sp>
          <p:nvSpPr>
            <p:cNvPr id="21" name="TextBox 20"/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0996" y="1630759"/>
              <a:ext cx="1712586" cy="328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549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Infographic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Bent Arrow 3"/>
          <p:cNvSpPr/>
          <p:nvPr/>
        </p:nvSpPr>
        <p:spPr>
          <a:xfrm>
            <a:off x="899592" y="1275606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Bent Arrow 4"/>
          <p:cNvSpPr/>
          <p:nvPr/>
        </p:nvSpPr>
        <p:spPr>
          <a:xfrm rot="5400000">
            <a:off x="2541928" y="1433469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/>
        </p:nvSpPr>
        <p:spPr>
          <a:xfrm rot="10800000">
            <a:off x="2384784" y="3147814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6200000">
            <a:off x="741305" y="2974898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ounded Rectangle 27"/>
          <p:cNvSpPr/>
          <p:nvPr/>
        </p:nvSpPr>
        <p:spPr>
          <a:xfrm>
            <a:off x="1655676" y="1707654"/>
            <a:ext cx="360282" cy="27674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9"/>
          <p:cNvSpPr/>
          <p:nvPr/>
        </p:nvSpPr>
        <p:spPr>
          <a:xfrm>
            <a:off x="1135009" y="3363838"/>
            <a:ext cx="304281" cy="2848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7"/>
          <p:cNvSpPr/>
          <p:nvPr/>
        </p:nvSpPr>
        <p:spPr>
          <a:xfrm>
            <a:off x="3347864" y="2247713"/>
            <a:ext cx="335114" cy="28919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 Same Side Corner Rectangle 36"/>
          <p:cNvSpPr/>
          <p:nvPr/>
        </p:nvSpPr>
        <p:spPr>
          <a:xfrm>
            <a:off x="2699792" y="4002212"/>
            <a:ext cx="331327" cy="26195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Block Arc 14"/>
          <p:cNvSpPr/>
          <p:nvPr/>
        </p:nvSpPr>
        <p:spPr>
          <a:xfrm rot="16200000">
            <a:off x="2092645" y="2715574"/>
            <a:ext cx="584277" cy="58466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912368" y="3734102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802" y="4141899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57320" y="2051181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3767" y="1583755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65981" y="1275606"/>
            <a:ext cx="4038465" cy="728903"/>
            <a:chOff x="572117" y="2297666"/>
            <a:chExt cx="2436534" cy="728903"/>
          </a:xfrm>
        </p:grpSpPr>
        <p:sp>
          <p:nvSpPr>
            <p:cNvPr id="18" name="TextBox 17"/>
            <p:cNvSpPr txBox="1"/>
            <p:nvPr/>
          </p:nvSpPr>
          <p:spPr>
            <a:xfrm>
              <a:off x="572117" y="2297666"/>
              <a:ext cx="2436533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2118" y="2564904"/>
              <a:ext cx="243653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981" y="2165251"/>
            <a:ext cx="4038466" cy="723520"/>
            <a:chOff x="-867415" y="3168851"/>
            <a:chExt cx="3739457" cy="723520"/>
          </a:xfrm>
        </p:grpSpPr>
        <p:sp>
          <p:nvSpPr>
            <p:cNvPr id="21" name="TextBox 20"/>
            <p:cNvSpPr txBox="1"/>
            <p:nvPr/>
          </p:nvSpPr>
          <p:spPr>
            <a:xfrm>
              <a:off x="-867415" y="3168851"/>
              <a:ext cx="3739457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867415" y="3430706"/>
              <a:ext cx="37394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65981" y="3049513"/>
            <a:ext cx="4038463" cy="724416"/>
            <a:chOff x="-264176" y="4096598"/>
            <a:chExt cx="3739454" cy="724416"/>
          </a:xfrm>
        </p:grpSpPr>
        <p:sp>
          <p:nvSpPr>
            <p:cNvPr id="24" name="TextBox 23"/>
            <p:cNvSpPr txBox="1"/>
            <p:nvPr/>
          </p:nvSpPr>
          <p:spPr>
            <a:xfrm>
              <a:off x="-264176" y="4096598"/>
              <a:ext cx="3739454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264176" y="4359349"/>
              <a:ext cx="373945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65981" y="3934670"/>
            <a:ext cx="4070417" cy="725312"/>
            <a:chOff x="-264176" y="5080906"/>
            <a:chExt cx="3769043" cy="725312"/>
          </a:xfrm>
        </p:grpSpPr>
        <p:sp>
          <p:nvSpPr>
            <p:cNvPr id="27" name="TextBox 26"/>
            <p:cNvSpPr txBox="1"/>
            <p:nvPr/>
          </p:nvSpPr>
          <p:spPr>
            <a:xfrm>
              <a:off x="-264176" y="5080906"/>
              <a:ext cx="3769043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264176" y="5344553"/>
              <a:ext cx="376904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0125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539552" y="572274"/>
            <a:ext cx="3014362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2220084"/>
            <a:ext cx="24913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539552" y="3147814"/>
            <a:ext cx="2479395" cy="158417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244423-1247-47CF-83EC-0CD11112C704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15AE883-AD35-46BC-8698-A41D0FF7C21A}"/>
              </a:ext>
            </a:extLst>
          </p:cNvPr>
          <p:cNvSpPr>
            <a:spLocks noGrp="1"/>
          </p:cNvSpPr>
          <p:nvPr>
            <p:ph type="pic" idx="1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710264D-C89B-4299-9264-558F500EF42B}"/>
              </a:ext>
            </a:extLst>
          </p:cNvPr>
          <p:cNvSpPr>
            <a:spLocks noGrp="1"/>
          </p:cNvSpPr>
          <p:nvPr>
            <p:ph type="pic" idx="1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4C4194-7400-4F85-91D4-715EE186B1AB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5E7E9A9-3471-45F4-A539-2B4529595A50}"/>
              </a:ext>
            </a:extLst>
          </p:cNvPr>
          <p:cNvSpPr>
            <a:spLocks noGrp="1"/>
          </p:cNvSpPr>
          <p:nvPr>
            <p:ph type="pic" idx="18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Table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79496"/>
              </p:ext>
            </p:extLst>
          </p:nvPr>
        </p:nvGraphicFramePr>
        <p:xfrm>
          <a:off x="693321" y="1319986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29521"/>
              </p:ext>
            </p:extLst>
          </p:nvPr>
        </p:nvGraphicFramePr>
        <p:xfrm>
          <a:off x="2661540" y="1318217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538106"/>
              </p:ext>
            </p:extLst>
          </p:nvPr>
        </p:nvGraphicFramePr>
        <p:xfrm>
          <a:off x="4629759" y="1316448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$45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67854"/>
              </p:ext>
            </p:extLst>
          </p:nvPr>
        </p:nvGraphicFramePr>
        <p:xfrm>
          <a:off x="6597977" y="1314679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$70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6210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195486"/>
            <a:ext cx="8424936" cy="576064"/>
          </a:xfrm>
        </p:spPr>
        <p:txBody>
          <a:bodyPr anchor="ctr"/>
          <a:lstStyle/>
          <a:p>
            <a:r>
              <a:rPr lang="en-US" altLang="ko-KR"/>
              <a:t>Infographic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771550"/>
            <a:ext cx="8424936" cy="288032"/>
          </a:xfrm>
        </p:spPr>
        <p:txBody>
          <a:bodyPr anchor="ctr"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 rot="2700000">
            <a:off x="948343" y="1730764"/>
            <a:ext cx="2544632" cy="2883946"/>
            <a:chOff x="4242525" y="2067694"/>
            <a:chExt cx="2223612" cy="2520120"/>
          </a:xfrm>
          <a:solidFill>
            <a:srgbClr val="85D8DE"/>
          </a:solidFill>
        </p:grpSpPr>
        <p:sp>
          <p:nvSpPr>
            <p:cNvPr id="5" name="Rounded Rectangle 4"/>
            <p:cNvSpPr/>
            <p:nvPr/>
          </p:nvSpPr>
          <p:spPr>
            <a:xfrm>
              <a:off x="4242525" y="3147814"/>
              <a:ext cx="1440000" cy="1440000"/>
            </a:xfrm>
            <a:prstGeom prst="roundRect">
              <a:avLst>
                <a:gd name="adj" fmla="val 134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680455" y="2067694"/>
              <a:ext cx="1008000" cy="1008000"/>
            </a:xfrm>
            <a:prstGeom prst="roundRect">
              <a:avLst>
                <a:gd name="adj" fmla="val 134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746137" y="3147814"/>
              <a:ext cx="720000" cy="720000"/>
            </a:xfrm>
            <a:prstGeom prst="roundRect">
              <a:avLst>
                <a:gd name="adj" fmla="val 134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764217" y="2517614"/>
              <a:ext cx="540000" cy="540000"/>
            </a:xfrm>
            <a:prstGeom prst="roundRect">
              <a:avLst>
                <a:gd name="adj" fmla="val 134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20178" y="2877204"/>
            <a:ext cx="118974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8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0894" y="2131090"/>
            <a:ext cx="8451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cs typeface="Arial" pitchFamily="34" charset="0"/>
              </a:rPr>
              <a:t>30</a:t>
            </a:r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6999" y="3695962"/>
            <a:ext cx="7328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20</a:t>
            </a:r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7643" y="3101153"/>
            <a:ext cx="57740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10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23928" y="2067694"/>
            <a:ext cx="1727068" cy="678649"/>
            <a:chOff x="3233964" y="1954419"/>
            <a:chExt cx="1410044" cy="678649"/>
          </a:xfrm>
        </p:grpSpPr>
        <p:sp>
          <p:nvSpPr>
            <p:cNvPr id="14" name="TextBox 13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23928" y="2750134"/>
            <a:ext cx="1727068" cy="678649"/>
            <a:chOff x="3233964" y="1954419"/>
            <a:chExt cx="1410044" cy="678649"/>
          </a:xfrm>
        </p:grpSpPr>
        <p:sp>
          <p:nvSpPr>
            <p:cNvPr id="17" name="TextBox 16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23928" y="3432574"/>
            <a:ext cx="1727068" cy="678649"/>
            <a:chOff x="3233964" y="1954419"/>
            <a:chExt cx="1410044" cy="678649"/>
          </a:xfrm>
        </p:grpSpPr>
        <p:sp>
          <p:nvSpPr>
            <p:cNvPr id="20" name="TextBox 19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923928" y="4115014"/>
            <a:ext cx="1727068" cy="678649"/>
            <a:chOff x="3233964" y="1954419"/>
            <a:chExt cx="1410044" cy="678649"/>
          </a:xfrm>
        </p:grpSpPr>
        <p:sp>
          <p:nvSpPr>
            <p:cNvPr id="23" name="TextBox 22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364088" y="411510"/>
            <a:ext cx="340351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9526" y="897557"/>
            <a:ext cx="305807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1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接點: 弧形 103">
            <a:extLst>
              <a:ext uri="{FF2B5EF4-FFF2-40B4-BE49-F238E27FC236}">
                <a16:creationId xmlns:a16="http://schemas.microsoft.com/office/drawing/2014/main" id="{6DFA9C30-11C4-A8D1-C3F7-80E22FE5DD45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6393007" y="1852651"/>
            <a:ext cx="735950" cy="61412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群組 11">
            <a:extLst>
              <a:ext uri="{FF2B5EF4-FFF2-40B4-BE49-F238E27FC236}">
                <a16:creationId xmlns:a16="http://schemas.microsoft.com/office/drawing/2014/main" id="{91225A0A-FCFB-7E70-A28D-ECE03DB5C032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7" name="Round Same Side Corner Rectangle 3">
              <a:extLst>
                <a:ext uri="{FF2B5EF4-FFF2-40B4-BE49-F238E27FC236}">
                  <a16:creationId xmlns:a16="http://schemas.microsoft.com/office/drawing/2014/main" id="{00A491BB-E54E-422C-D8F3-34F285EEE3EA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6A95632-A90C-4768-928E-89C9E651033D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2</a:t>
              </a:r>
              <a:r>
                <a:rPr lang="zh-TW" altLang="en-US" sz="3200" b="1">
                  <a:cs typeface="Arial"/>
                </a:rPr>
                <a:t> </a:t>
              </a:r>
              <a:r>
                <a:rPr lang="zh-TW" altLang="en-US" sz="2400" b="1">
                  <a:cs typeface="Arial"/>
                </a:rPr>
                <a:t>流程</a:t>
              </a:r>
              <a:r>
                <a:rPr lang="zh-TW" altLang="en-US" sz="3200" b="1">
                  <a:cs typeface="Arial"/>
                </a:rPr>
                <a:t>、</a:t>
              </a:r>
              <a:r>
                <a:rPr lang="zh-TW" altLang="en-US" sz="2400" b="1">
                  <a:cs typeface="Arial"/>
                </a:rPr>
                <a:t>架構、硬體介紹</a:t>
              </a:r>
            </a:p>
          </p:txBody>
        </p:sp>
        <p:sp>
          <p:nvSpPr>
            <p:cNvPr id="11" name="文字方塊 15">
              <a:extLst>
                <a:ext uri="{FF2B5EF4-FFF2-40B4-BE49-F238E27FC236}">
                  <a16:creationId xmlns:a16="http://schemas.microsoft.com/office/drawing/2014/main" id="{64DBC0DE-6AA4-D516-CD46-2F3FCD6EF9CA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李承諭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5" name="圖片版面配置區 44" descr="一張含有 人員, 人的臉孔, 服裝, 牆 的圖片&#10;&#10;自動產生的描述">
              <a:extLst>
                <a:ext uri="{FF2B5EF4-FFF2-40B4-BE49-F238E27FC236}">
                  <a16:creationId xmlns:a16="http://schemas.microsoft.com/office/drawing/2014/main" id="{3FE4BAC1-CEF1-A299-BDA2-40A688D6E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8" b="21868"/>
            <a:stretch>
              <a:fillRect/>
            </a:stretch>
          </p:blipFill>
          <p:spPr>
            <a:xfrm>
              <a:off x="8039415" y="142194"/>
              <a:ext cx="774001" cy="774000"/>
            </a:xfrm>
            <a:prstGeom prst="ellipse">
              <a:avLst/>
            </a:prstGeom>
            <a:ln w="57150">
              <a:solidFill>
                <a:schemeClr val="accent2"/>
              </a:solidFill>
            </a:ln>
          </p:spPr>
        </p:pic>
      </p:grpSp>
      <p:sp>
        <p:nvSpPr>
          <p:cNvPr id="120" name="矩形 119">
            <a:extLst>
              <a:ext uri="{FF2B5EF4-FFF2-40B4-BE49-F238E27FC236}">
                <a16:creationId xmlns:a16="http://schemas.microsoft.com/office/drawing/2014/main" id="{C897A69F-EF84-10A1-9DCC-9CC889326D49}"/>
              </a:ext>
            </a:extLst>
          </p:cNvPr>
          <p:cNvSpPr/>
          <p:nvPr/>
        </p:nvSpPr>
        <p:spPr>
          <a:xfrm>
            <a:off x="5232331" y="1602536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N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E3A3484-BC88-6C7D-33F4-2BF3CA82F1D3}"/>
              </a:ext>
            </a:extLst>
          </p:cNvPr>
          <p:cNvSpPr/>
          <p:nvPr/>
        </p:nvSpPr>
        <p:spPr>
          <a:xfrm>
            <a:off x="285193" y="2486406"/>
            <a:ext cx="1389132" cy="370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b="1" u="sng">
                <a:solidFill>
                  <a:srgbClr val="FF0000"/>
                </a:solidFill>
                <a:highlight>
                  <a:srgbClr val="FFFF00"/>
                </a:highlight>
              </a:rPr>
              <a:t>收件人 拿取物品</a:t>
            </a:r>
            <a:endParaRPr lang="zh-TW" altLang="en-US" sz="12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2E6AF339-FB22-A955-77B9-EF68067C7729}"/>
              </a:ext>
            </a:extLst>
          </p:cNvPr>
          <p:cNvSpPr/>
          <p:nvPr/>
        </p:nvSpPr>
        <p:spPr>
          <a:xfrm>
            <a:off x="6295215" y="1607177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EEE28CA-507C-7254-68AC-972FE82EBC0B}"/>
              </a:ext>
            </a:extLst>
          </p:cNvPr>
          <p:cNvSpPr/>
          <p:nvPr/>
        </p:nvSpPr>
        <p:spPr>
          <a:xfrm>
            <a:off x="2759851" y="4699624"/>
            <a:ext cx="3624299" cy="41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chemeClr val="tx1"/>
                </a:solidFill>
              </a:rPr>
              <a:t>【 </a:t>
            </a:r>
            <a:r>
              <a:rPr lang="zh-TW" altLang="en-US" b="1">
                <a:solidFill>
                  <a:schemeClr val="tx1"/>
                </a:solidFill>
              </a:rPr>
              <a:t>流程圖 </a:t>
            </a:r>
            <a:r>
              <a:rPr lang="en-US" altLang="zh-TW" b="1">
                <a:solidFill>
                  <a:schemeClr val="tx1"/>
                </a:solidFill>
              </a:rPr>
              <a:t>–</a:t>
            </a:r>
            <a:r>
              <a:rPr lang="zh-TW" altLang="en-US" b="1">
                <a:solidFill>
                  <a:schemeClr val="tx1"/>
                </a:solidFill>
              </a:rPr>
              <a:t> 單次任務 </a:t>
            </a:r>
            <a:r>
              <a:rPr lang="en-US" altLang="zh-TW" b="1">
                <a:solidFill>
                  <a:schemeClr val="tx1"/>
                </a:solidFill>
              </a:rPr>
              <a:t>】</a:t>
            </a:r>
            <a:endParaRPr lang="zh-TW" altLang="en-US" sz="1400" b="1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AE13CB-8EA9-687F-E17D-942F36067693}"/>
              </a:ext>
            </a:extLst>
          </p:cNvPr>
          <p:cNvSpPr/>
          <p:nvPr/>
        </p:nvSpPr>
        <p:spPr>
          <a:xfrm>
            <a:off x="6719843" y="2466773"/>
            <a:ext cx="818228" cy="370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 b="1">
                <a:solidFill>
                  <a:srgbClr val="FF0000"/>
                </a:solidFill>
              </a:rPr>
              <a:t>AI</a:t>
            </a:r>
            <a:r>
              <a:rPr lang="zh-TW" altLang="en-US" sz="900" b="1">
                <a:solidFill>
                  <a:srgbClr val="FF0000"/>
                </a:solidFill>
              </a:rPr>
              <a:t>循跡移動</a:t>
            </a:r>
            <a:endParaRPr lang="en-US" altLang="zh-TW" sz="900" b="1">
              <a:solidFill>
                <a:srgbClr val="FF0000"/>
              </a:solidFill>
            </a:endParaRPr>
          </a:p>
        </p:txBody>
      </p:sp>
      <p:sp>
        <p:nvSpPr>
          <p:cNvPr id="14" name="流程圖: 結束點 13">
            <a:extLst>
              <a:ext uri="{FF2B5EF4-FFF2-40B4-BE49-F238E27FC236}">
                <a16:creationId xmlns:a16="http://schemas.microsoft.com/office/drawing/2014/main" id="{1B31ED83-9A82-E3B1-C45C-78C8F5C93FA2}"/>
              </a:ext>
            </a:extLst>
          </p:cNvPr>
          <p:cNvSpPr/>
          <p:nvPr/>
        </p:nvSpPr>
        <p:spPr>
          <a:xfrm>
            <a:off x="4136477" y="984220"/>
            <a:ext cx="874462" cy="454004"/>
          </a:xfrm>
          <a:prstGeom prst="flowChartTerminator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000" b="1"/>
              <a:t>自走車待命</a:t>
            </a:r>
            <a:endParaRPr lang="en-US" altLang="zh-TW" sz="1000" b="1"/>
          </a:p>
          <a:p>
            <a:pPr algn="ctr"/>
            <a:r>
              <a:rPr lang="en-US" altLang="zh-TW" sz="1000" b="1"/>
              <a:t>On Call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8065F9-37CA-3267-B14F-9634CD5980B5}"/>
              </a:ext>
            </a:extLst>
          </p:cNvPr>
          <p:cNvSpPr/>
          <p:nvPr/>
        </p:nvSpPr>
        <p:spPr>
          <a:xfrm>
            <a:off x="3573993" y="4292891"/>
            <a:ext cx="1999430" cy="370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b="1" u="sng">
                <a:solidFill>
                  <a:srgbClr val="FF0000"/>
                </a:solidFill>
                <a:highlight>
                  <a:srgbClr val="FFFF00"/>
                </a:highlight>
              </a:rPr>
              <a:t>送件人 放置物品</a:t>
            </a:r>
            <a:endParaRPr lang="zh-TW" altLang="en-US" sz="12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70628C-4165-4E88-6492-FEEFE32347B1}"/>
              </a:ext>
            </a:extLst>
          </p:cNvPr>
          <p:cNvSpPr/>
          <p:nvPr/>
        </p:nvSpPr>
        <p:spPr>
          <a:xfrm>
            <a:off x="4200037" y="3947093"/>
            <a:ext cx="747342" cy="370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rgbClr val="FF0000"/>
                </a:solidFill>
              </a:rPr>
              <a:t>停止</a:t>
            </a:r>
            <a:r>
              <a:rPr lang="zh-TW" altLang="en-US" sz="900" b="1"/>
              <a:t>移動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42D59B-E438-1681-E067-A2315A34A969}"/>
              </a:ext>
            </a:extLst>
          </p:cNvPr>
          <p:cNvSpPr/>
          <p:nvPr/>
        </p:nvSpPr>
        <p:spPr>
          <a:xfrm>
            <a:off x="1609344" y="2471205"/>
            <a:ext cx="818228" cy="370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 b="1">
                <a:solidFill>
                  <a:srgbClr val="FF0000"/>
                </a:solidFill>
              </a:rPr>
              <a:t>AI</a:t>
            </a:r>
            <a:r>
              <a:rPr lang="zh-TW" altLang="en-US" sz="900" b="1">
                <a:solidFill>
                  <a:srgbClr val="FF0000"/>
                </a:solidFill>
              </a:rPr>
              <a:t>循跡移動</a:t>
            </a:r>
            <a:endParaRPr lang="en-US" altLang="zh-TW" sz="900" b="1">
              <a:solidFill>
                <a:srgbClr val="FF0000"/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48DD7EF-B4FF-F3A5-1617-092DBED60289}"/>
              </a:ext>
            </a:extLst>
          </p:cNvPr>
          <p:cNvGrpSpPr/>
          <p:nvPr/>
        </p:nvGrpSpPr>
        <p:grpSpPr>
          <a:xfrm>
            <a:off x="5423639" y="1560200"/>
            <a:ext cx="969368" cy="2268303"/>
            <a:chOff x="5419934" y="1645544"/>
            <a:chExt cx="969368" cy="226830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菱形 4">
              <a:extLst>
                <a:ext uri="{FF2B5EF4-FFF2-40B4-BE49-F238E27FC236}">
                  <a16:creationId xmlns:a16="http://schemas.microsoft.com/office/drawing/2014/main" id="{A8B0DAA8-06A6-9A51-A3FA-D0F312B49157}"/>
                </a:ext>
              </a:extLst>
            </p:cNvPr>
            <p:cNvSpPr/>
            <p:nvPr/>
          </p:nvSpPr>
          <p:spPr>
            <a:xfrm>
              <a:off x="5419934" y="1645544"/>
              <a:ext cx="969368" cy="584901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900">
                  <a:solidFill>
                    <a:schemeClr val="tx1"/>
                  </a:solidFill>
                </a:rPr>
                <a:t>後端是否</a:t>
              </a:r>
              <a:endParaRPr lang="en-US" altLang="zh-TW" sz="90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900" b="1">
                  <a:solidFill>
                    <a:srgbClr val="FF0000"/>
                  </a:solidFill>
                </a:rPr>
                <a:t>收到呼叫</a:t>
              </a:r>
            </a:p>
          </p:txBody>
        </p: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D15930FF-4EE3-9434-8BFB-A48521B1CFAD}"/>
                </a:ext>
              </a:extLst>
            </p:cNvPr>
            <p:cNvSpPr/>
            <p:nvPr/>
          </p:nvSpPr>
          <p:spPr>
            <a:xfrm>
              <a:off x="5419934" y="3152292"/>
              <a:ext cx="969368" cy="761555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54000" rIns="0" bIns="0"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900" b="1">
                  <a:solidFill>
                    <a:srgbClr val="FF0000"/>
                  </a:solidFill>
                </a:rPr>
                <a:t>相機辨識</a:t>
              </a:r>
              <a:endParaRPr lang="en-US" altLang="zh-TW" sz="900" b="1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900">
                  <a:solidFill>
                    <a:schemeClr val="tx1"/>
                  </a:solidFill>
                </a:rPr>
                <a:t>是否</a:t>
              </a:r>
              <a:r>
                <a:rPr lang="zh-TW" altLang="en-US" sz="900"/>
                <a:t>抵達</a:t>
              </a:r>
              <a:endParaRPr lang="en-US" altLang="zh-TW" sz="90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900" b="1">
                  <a:solidFill>
                    <a:srgbClr val="FF0000"/>
                  </a:solidFill>
                </a:rPr>
                <a:t>收件點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D3FC732-FE1D-7CB2-D5A9-D24874A090D1}"/>
              </a:ext>
            </a:extLst>
          </p:cNvPr>
          <p:cNvGrpSpPr/>
          <p:nvPr/>
        </p:nvGrpSpPr>
        <p:grpSpPr>
          <a:xfrm>
            <a:off x="2754409" y="1471872"/>
            <a:ext cx="969368" cy="2272249"/>
            <a:chOff x="2547501" y="1557216"/>
            <a:chExt cx="969368" cy="227224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4AE9103E-45B6-6CE6-1F51-4862E1C7C931}"/>
                </a:ext>
              </a:extLst>
            </p:cNvPr>
            <p:cNvSpPr/>
            <p:nvPr/>
          </p:nvSpPr>
          <p:spPr>
            <a:xfrm>
              <a:off x="2547501" y="3244564"/>
              <a:ext cx="969368" cy="584901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900"/>
                <a:t>是否</a:t>
              </a:r>
              <a:endParaRPr lang="en-US" altLang="zh-TW" sz="900"/>
            </a:p>
            <a:p>
              <a:pPr algn="ctr"/>
              <a:r>
                <a:rPr lang="zh-TW" altLang="en-US" sz="900" b="1">
                  <a:solidFill>
                    <a:srgbClr val="FF0000"/>
                  </a:solidFill>
                </a:rPr>
                <a:t>按下按鈕</a:t>
              </a:r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EC79B8C3-F200-E307-89F5-E5B7733C0220}"/>
                </a:ext>
              </a:extLst>
            </p:cNvPr>
            <p:cNvSpPr/>
            <p:nvPr/>
          </p:nvSpPr>
          <p:spPr>
            <a:xfrm>
              <a:off x="2547501" y="1557216"/>
              <a:ext cx="969368" cy="761555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54000" rIns="0" bIns="0"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900" b="1">
                  <a:solidFill>
                    <a:srgbClr val="FF0000"/>
                  </a:solidFill>
                </a:rPr>
                <a:t>影像辨識</a:t>
              </a:r>
              <a:endParaRPr lang="en-US" altLang="zh-TW" sz="900" b="1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900"/>
                <a:t>是否抵達</a:t>
              </a:r>
              <a:endParaRPr lang="en-US" altLang="zh-TW" sz="900"/>
            </a:p>
            <a:p>
              <a:pPr algn="ctr"/>
              <a:r>
                <a:rPr lang="zh-TW" altLang="en-US" sz="900" b="1">
                  <a:solidFill>
                    <a:srgbClr val="FF0000"/>
                  </a:solidFill>
                </a:rPr>
                <a:t>送件點</a:t>
              </a:r>
            </a:p>
          </p:txBody>
        </p:sp>
      </p:grpSp>
      <p:sp>
        <p:nvSpPr>
          <p:cNvPr id="85" name="矩形 84">
            <a:extLst>
              <a:ext uri="{FF2B5EF4-FFF2-40B4-BE49-F238E27FC236}">
                <a16:creationId xmlns:a16="http://schemas.microsoft.com/office/drawing/2014/main" id="{DBF279A4-E202-B625-518D-ACC8CD076172}"/>
              </a:ext>
            </a:extLst>
          </p:cNvPr>
          <p:cNvSpPr/>
          <p:nvPr/>
        </p:nvSpPr>
        <p:spPr>
          <a:xfrm>
            <a:off x="5607949" y="3729359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24C356D4-56ED-A9C3-66EF-D9F16A39537D}"/>
              </a:ext>
            </a:extLst>
          </p:cNvPr>
          <p:cNvSpPr/>
          <p:nvPr/>
        </p:nvSpPr>
        <p:spPr>
          <a:xfrm>
            <a:off x="5642678" y="2839735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N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8CA12AF-B219-EE12-730A-DCA51B022734}"/>
              </a:ext>
            </a:extLst>
          </p:cNvPr>
          <p:cNvSpPr/>
          <p:nvPr/>
        </p:nvSpPr>
        <p:spPr>
          <a:xfrm>
            <a:off x="2949992" y="1308844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9C3C796-5904-394A-064B-71FFFB433DD5}"/>
              </a:ext>
            </a:extLst>
          </p:cNvPr>
          <p:cNvSpPr/>
          <p:nvPr/>
        </p:nvSpPr>
        <p:spPr>
          <a:xfrm>
            <a:off x="3573993" y="3175669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N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187D77D-1ABF-91AD-3C72-F398F502E0E8}"/>
              </a:ext>
            </a:extLst>
          </p:cNvPr>
          <p:cNvSpPr/>
          <p:nvPr/>
        </p:nvSpPr>
        <p:spPr>
          <a:xfrm>
            <a:off x="2526511" y="3203236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Y</a:t>
            </a:r>
            <a:endParaRPr lang="zh-TW" altLang="en-US" sz="900">
              <a:solidFill>
                <a:schemeClr val="tx1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4650AEB-739E-8266-DF68-1FFDEAA909FE}"/>
              </a:ext>
            </a:extLst>
          </p:cNvPr>
          <p:cNvSpPr/>
          <p:nvPr/>
        </p:nvSpPr>
        <p:spPr>
          <a:xfrm>
            <a:off x="2941668" y="2159712"/>
            <a:ext cx="289100" cy="252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900">
                <a:solidFill>
                  <a:schemeClr val="tx1"/>
                </a:solidFill>
              </a:rPr>
              <a:t>N</a:t>
            </a:r>
            <a:endParaRPr lang="zh-TW" altLang="en-US" sz="900">
              <a:solidFill>
                <a:schemeClr val="tx1"/>
              </a:solidFill>
            </a:endParaRPr>
          </a:p>
        </p:txBody>
      </p:sp>
      <p:cxnSp>
        <p:nvCxnSpPr>
          <p:cNvPr id="103" name="接點: 弧形 102">
            <a:extLst>
              <a:ext uri="{FF2B5EF4-FFF2-40B4-BE49-F238E27FC236}">
                <a16:creationId xmlns:a16="http://schemas.microsoft.com/office/drawing/2014/main" id="{E958F7F8-43D5-F451-B826-17C82EE572DB}"/>
              </a:ext>
            </a:extLst>
          </p:cNvPr>
          <p:cNvCxnSpPr>
            <a:stCxn id="14" idx="3"/>
            <a:endCxn id="5" idx="0"/>
          </p:cNvCxnSpPr>
          <p:nvPr/>
        </p:nvCxnSpPr>
        <p:spPr>
          <a:xfrm>
            <a:off x="5010939" y="1211222"/>
            <a:ext cx="897384" cy="34897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106">
            <a:extLst>
              <a:ext uri="{FF2B5EF4-FFF2-40B4-BE49-F238E27FC236}">
                <a16:creationId xmlns:a16="http://schemas.microsoft.com/office/drawing/2014/main" id="{0E1B803E-B1BD-764D-C9D3-B86793140E7A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rot="5400000">
            <a:off x="6455893" y="2774662"/>
            <a:ext cx="610178" cy="73595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接點: 弧形 109">
            <a:extLst>
              <a:ext uri="{FF2B5EF4-FFF2-40B4-BE49-F238E27FC236}">
                <a16:creationId xmlns:a16="http://schemas.microsoft.com/office/drawing/2014/main" id="{89D39B12-0C57-A595-92DC-3510A4753910}"/>
              </a:ext>
            </a:extLst>
          </p:cNvPr>
          <p:cNvCxnSpPr>
            <a:cxnSpLocks/>
            <a:stCxn id="9" idx="2"/>
            <a:endCxn id="13" idx="3"/>
          </p:cNvCxnSpPr>
          <p:nvPr/>
        </p:nvCxnSpPr>
        <p:spPr>
          <a:xfrm rot="5400000">
            <a:off x="5275862" y="3500020"/>
            <a:ext cx="303978" cy="96094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接點: 弧形 113">
            <a:extLst>
              <a:ext uri="{FF2B5EF4-FFF2-40B4-BE49-F238E27FC236}">
                <a16:creationId xmlns:a16="http://schemas.microsoft.com/office/drawing/2014/main" id="{5054A36E-8297-98FC-BF7C-168F1D5D4FDF}"/>
              </a:ext>
            </a:extLst>
          </p:cNvPr>
          <p:cNvCxnSpPr>
            <a:cxnSpLocks/>
            <a:stCxn id="13" idx="1"/>
            <a:endCxn id="16" idx="2"/>
          </p:cNvCxnSpPr>
          <p:nvPr/>
        </p:nvCxnSpPr>
        <p:spPr>
          <a:xfrm rot="10800000">
            <a:off x="3239093" y="3744121"/>
            <a:ext cx="960944" cy="38836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弧形 117">
            <a:extLst>
              <a:ext uri="{FF2B5EF4-FFF2-40B4-BE49-F238E27FC236}">
                <a16:creationId xmlns:a16="http://schemas.microsoft.com/office/drawing/2014/main" id="{5FAB62A2-ACF5-97AC-4EB0-597E9E15C668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2018459" y="2841981"/>
            <a:ext cx="735951" cy="60969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接點: 弧形 121">
            <a:extLst>
              <a:ext uri="{FF2B5EF4-FFF2-40B4-BE49-F238E27FC236}">
                <a16:creationId xmlns:a16="http://schemas.microsoft.com/office/drawing/2014/main" id="{F08C8DEA-805A-7880-C106-91960C02440D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rot="5400000" flipH="1" flipV="1">
            <a:off x="2077156" y="1793953"/>
            <a:ext cx="618555" cy="73595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接點: 弧形 125">
            <a:extLst>
              <a:ext uri="{FF2B5EF4-FFF2-40B4-BE49-F238E27FC236}">
                <a16:creationId xmlns:a16="http://schemas.microsoft.com/office/drawing/2014/main" id="{2EAAD09B-6E12-2B21-E487-4D8D26E3CEEA}"/>
              </a:ext>
            </a:extLst>
          </p:cNvPr>
          <p:cNvCxnSpPr>
            <a:cxnSpLocks/>
            <a:stCxn id="18" idx="0"/>
            <a:endCxn id="14" idx="1"/>
          </p:cNvCxnSpPr>
          <p:nvPr/>
        </p:nvCxnSpPr>
        <p:spPr>
          <a:xfrm rot="5400000" flipH="1" flipV="1">
            <a:off x="3557460" y="892855"/>
            <a:ext cx="260650" cy="897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接點: 弧形 129">
            <a:extLst>
              <a:ext uri="{FF2B5EF4-FFF2-40B4-BE49-F238E27FC236}">
                <a16:creationId xmlns:a16="http://schemas.microsoft.com/office/drawing/2014/main" id="{967E4C7F-A892-9C28-48F3-DDE4F4B418E4}"/>
              </a:ext>
            </a:extLst>
          </p:cNvPr>
          <p:cNvCxnSpPr>
            <a:cxnSpLocks/>
            <a:stCxn id="16" idx="3"/>
            <a:endCxn id="13" idx="0"/>
          </p:cNvCxnSpPr>
          <p:nvPr/>
        </p:nvCxnSpPr>
        <p:spPr>
          <a:xfrm>
            <a:off x="3723777" y="3451671"/>
            <a:ext cx="849931" cy="49542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接點: 弧形 135">
            <a:extLst>
              <a:ext uri="{FF2B5EF4-FFF2-40B4-BE49-F238E27FC236}">
                <a16:creationId xmlns:a16="http://schemas.microsoft.com/office/drawing/2014/main" id="{47485A01-3BEE-DE84-1082-EE79CC778074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6106690" y="2453795"/>
            <a:ext cx="414787" cy="81152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接點: 弧形 138">
            <a:extLst>
              <a:ext uri="{FF2B5EF4-FFF2-40B4-BE49-F238E27FC236}">
                <a16:creationId xmlns:a16="http://schemas.microsoft.com/office/drawing/2014/main" id="{404FC566-9404-8653-91F6-6B5563D6EF1C}"/>
              </a:ext>
            </a:extLst>
          </p:cNvPr>
          <p:cNvCxnSpPr>
            <a:cxnSpLocks/>
            <a:stCxn id="5" idx="1"/>
            <a:endCxn id="14" idx="2"/>
          </p:cNvCxnSpPr>
          <p:nvPr/>
        </p:nvCxnSpPr>
        <p:spPr>
          <a:xfrm rot="10800000">
            <a:off x="4573709" y="1438225"/>
            <a:ext cx="849931" cy="4144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接點: 弧形 142">
            <a:extLst>
              <a:ext uri="{FF2B5EF4-FFF2-40B4-BE49-F238E27FC236}">
                <a16:creationId xmlns:a16="http://schemas.microsoft.com/office/drawing/2014/main" id="{6696CCCB-A206-742C-D924-2DC6DA1B1BB9}"/>
              </a:ext>
            </a:extLst>
          </p:cNvPr>
          <p:cNvCxnSpPr>
            <a:cxnSpLocks/>
            <a:stCxn id="18" idx="2"/>
            <a:endCxn id="17" idx="3"/>
          </p:cNvCxnSpPr>
          <p:nvPr/>
        </p:nvCxnSpPr>
        <p:spPr>
          <a:xfrm rot="5400000">
            <a:off x="2621750" y="2039250"/>
            <a:ext cx="423166" cy="81152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5913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Infographic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685507" y="1811984"/>
            <a:ext cx="2286080" cy="3015344"/>
            <a:chOff x="1685507" y="1811984"/>
            <a:chExt cx="2286080" cy="3015344"/>
          </a:xfrm>
        </p:grpSpPr>
        <p:sp>
          <p:nvSpPr>
            <p:cNvPr id="4" name="Rectangle 3"/>
            <p:cNvSpPr/>
            <p:nvPr/>
          </p:nvSpPr>
          <p:spPr>
            <a:xfrm>
              <a:off x="3863587" y="2091024"/>
              <a:ext cx="108000" cy="273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1587" y="2091024"/>
              <a:ext cx="1620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685507" y="1811984"/>
              <a:ext cx="666080" cy="666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158891" y="1811984"/>
            <a:ext cx="2287256" cy="3015344"/>
            <a:chOff x="5158891" y="1811984"/>
            <a:chExt cx="2287256" cy="3015344"/>
          </a:xfrm>
        </p:grpSpPr>
        <p:sp>
          <p:nvSpPr>
            <p:cNvPr id="7" name="Rectangle 6"/>
            <p:cNvSpPr/>
            <p:nvPr/>
          </p:nvSpPr>
          <p:spPr>
            <a:xfrm>
              <a:off x="5158891" y="2091024"/>
              <a:ext cx="108000" cy="27363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58891" y="2091024"/>
              <a:ext cx="16200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780067" y="1811984"/>
              <a:ext cx="666080" cy="666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822853" y="3226405"/>
            <a:ext cx="2276381" cy="1600922"/>
            <a:chOff x="4822853" y="3226405"/>
            <a:chExt cx="2276381" cy="1600922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6" name="Rectangle 5"/>
            <p:cNvSpPr/>
            <p:nvPr/>
          </p:nvSpPr>
          <p:spPr>
            <a:xfrm>
              <a:off x="4822853" y="3505444"/>
              <a:ext cx="108000" cy="132188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22853" y="3505445"/>
              <a:ext cx="1620000" cy="10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433154" y="3226405"/>
              <a:ext cx="666080" cy="6660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78948" y="3244253"/>
            <a:ext cx="2128676" cy="1583074"/>
            <a:chOff x="2178948" y="3244253"/>
            <a:chExt cx="2128676" cy="1583074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5" name="Rectangle 4"/>
            <p:cNvSpPr/>
            <p:nvPr/>
          </p:nvSpPr>
          <p:spPr>
            <a:xfrm>
              <a:off x="4199624" y="3505444"/>
              <a:ext cx="108000" cy="132188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87624" y="3505445"/>
              <a:ext cx="1620000" cy="108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78948" y="3244253"/>
              <a:ext cx="666080" cy="6660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8647" y="2536032"/>
            <a:ext cx="2566009" cy="694774"/>
            <a:chOff x="2551706" y="4327204"/>
            <a:chExt cx="2152228" cy="694774"/>
          </a:xfrm>
        </p:grpSpPr>
        <p:sp>
          <p:nvSpPr>
            <p:cNvPr id="17" name="TextBox 16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2360" y="3939687"/>
            <a:ext cx="2566009" cy="694774"/>
            <a:chOff x="2551706" y="4327204"/>
            <a:chExt cx="2152228" cy="694774"/>
          </a:xfrm>
        </p:grpSpPr>
        <p:sp>
          <p:nvSpPr>
            <p:cNvPr id="20" name="TextBox 19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4463" y="3939687"/>
            <a:ext cx="2566009" cy="694774"/>
            <a:chOff x="2551706" y="4327204"/>
            <a:chExt cx="2152228" cy="694774"/>
          </a:xfrm>
        </p:grpSpPr>
        <p:sp>
          <p:nvSpPr>
            <p:cNvPr id="23" name="TextBox 22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44208" y="2536032"/>
            <a:ext cx="2566009" cy="694774"/>
            <a:chOff x="2551706" y="4327204"/>
            <a:chExt cx="2152228" cy="694774"/>
          </a:xfrm>
        </p:grpSpPr>
        <p:sp>
          <p:nvSpPr>
            <p:cNvPr id="26" name="TextBox 25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0" y="4827327"/>
            <a:ext cx="9144000" cy="3161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9"/>
          <p:cNvSpPr/>
          <p:nvPr/>
        </p:nvSpPr>
        <p:spPr>
          <a:xfrm>
            <a:off x="2384560" y="3453241"/>
            <a:ext cx="266311" cy="24929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3"/>
          <p:cNvSpPr/>
          <p:nvPr/>
        </p:nvSpPr>
        <p:spPr>
          <a:xfrm>
            <a:off x="6955127" y="2052096"/>
            <a:ext cx="315959" cy="18585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/>
        </p:nvSpPr>
        <p:spPr>
          <a:xfrm>
            <a:off x="1899247" y="2016048"/>
            <a:ext cx="238600" cy="23790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7"/>
          <p:cNvSpPr/>
          <p:nvPr/>
        </p:nvSpPr>
        <p:spPr>
          <a:xfrm>
            <a:off x="6638582" y="3417960"/>
            <a:ext cx="282969" cy="2829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233358" y="1310278"/>
            <a:ext cx="666080" cy="3517050"/>
            <a:chOff x="4233358" y="1310278"/>
            <a:chExt cx="666080" cy="3517050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33" name="Rectangle 32"/>
            <p:cNvSpPr/>
            <p:nvPr/>
          </p:nvSpPr>
          <p:spPr>
            <a:xfrm>
              <a:off x="4512398" y="1586968"/>
              <a:ext cx="108000" cy="32403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233358" y="1310278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Rectangle 9"/>
          <p:cNvSpPr/>
          <p:nvPr/>
        </p:nvSpPr>
        <p:spPr>
          <a:xfrm>
            <a:off x="4416116" y="1478674"/>
            <a:ext cx="329824" cy="32928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030922" y="1203598"/>
            <a:ext cx="1767682" cy="879440"/>
            <a:chOff x="2551706" y="4327204"/>
            <a:chExt cx="2152228" cy="879440"/>
          </a:xfrm>
        </p:grpSpPr>
        <p:sp>
          <p:nvSpPr>
            <p:cNvPr id="37" name="TextBox 36"/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01259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Infographic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6" name="Oval 5"/>
          <p:cNvSpPr/>
          <p:nvPr/>
        </p:nvSpPr>
        <p:spPr>
          <a:xfrm>
            <a:off x="6069539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89618" y="3795886"/>
            <a:ext cx="1919111" cy="860885"/>
            <a:chOff x="1472558" y="998559"/>
            <a:chExt cx="2765965" cy="860885"/>
          </a:xfrm>
        </p:grpSpPr>
        <p:sp>
          <p:nvSpPr>
            <p:cNvPr id="8" name="TextBox 7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21"/>
          <p:cNvSpPr>
            <a:spLocks noChangeAspect="1"/>
          </p:cNvSpPr>
          <p:nvPr/>
        </p:nvSpPr>
        <p:spPr>
          <a:xfrm>
            <a:off x="6190342" y="4057703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2519201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51771" y="3795886"/>
            <a:ext cx="1919111" cy="860885"/>
            <a:chOff x="1472558" y="998559"/>
            <a:chExt cx="2765965" cy="860885"/>
          </a:xfrm>
        </p:grpSpPr>
        <p:sp>
          <p:nvSpPr>
            <p:cNvPr id="13" name="TextBox 12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/>
          <p:cNvSpPr/>
          <p:nvPr/>
        </p:nvSpPr>
        <p:spPr>
          <a:xfrm>
            <a:off x="2656958" y="4085658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16"/>
          <p:cNvSpPr/>
          <p:nvPr/>
        </p:nvSpPr>
        <p:spPr>
          <a:xfrm>
            <a:off x="2519201" y="2715518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51771" y="2573108"/>
            <a:ext cx="1919111" cy="860885"/>
            <a:chOff x="1472558" y="998559"/>
            <a:chExt cx="2765965" cy="860885"/>
          </a:xfrm>
        </p:grpSpPr>
        <p:sp>
          <p:nvSpPr>
            <p:cNvPr id="19" name="TextBox 18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2519201" y="149274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51771" y="1350330"/>
            <a:ext cx="1919111" cy="860885"/>
            <a:chOff x="1472558" y="998559"/>
            <a:chExt cx="2765965" cy="860885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6069539" y="2706356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789618" y="2563946"/>
            <a:ext cx="1919111" cy="860885"/>
            <a:chOff x="1472558" y="998559"/>
            <a:chExt cx="2765965" cy="860885"/>
          </a:xfrm>
        </p:grpSpPr>
        <p:sp>
          <p:nvSpPr>
            <p:cNvPr id="29" name="TextBox 28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31"/>
          <p:cNvSpPr/>
          <p:nvPr/>
        </p:nvSpPr>
        <p:spPr>
          <a:xfrm>
            <a:off x="6069539" y="1474416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789618" y="1332006"/>
            <a:ext cx="1919111" cy="860885"/>
            <a:chOff x="1472558" y="998559"/>
            <a:chExt cx="2765965" cy="860885"/>
          </a:xfrm>
        </p:grpSpPr>
        <p:sp>
          <p:nvSpPr>
            <p:cNvPr id="34" name="TextBox 33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2682574" y="1676566"/>
            <a:ext cx="249318" cy="20841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Rounded Rectangle 27"/>
          <p:cNvSpPr/>
          <p:nvPr/>
        </p:nvSpPr>
        <p:spPr>
          <a:xfrm>
            <a:off x="2669418" y="2897829"/>
            <a:ext cx="270085" cy="2074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30"/>
          <p:cNvSpPr>
            <a:spLocks noChangeAspect="1"/>
          </p:cNvSpPr>
          <p:nvPr/>
        </p:nvSpPr>
        <p:spPr>
          <a:xfrm>
            <a:off x="6217594" y="1622881"/>
            <a:ext cx="279951" cy="27913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Oval 7"/>
          <p:cNvSpPr>
            <a:spLocks noChangeAspect="1"/>
          </p:cNvSpPr>
          <p:nvPr/>
        </p:nvSpPr>
        <p:spPr>
          <a:xfrm>
            <a:off x="6190342" y="2834640"/>
            <a:ext cx="320500" cy="3204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70BA5EE-1AD5-4142-978F-3554C789E6B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7873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Chart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85188694"/>
              </p:ext>
            </p:extLst>
          </p:nvPr>
        </p:nvGraphicFramePr>
        <p:xfrm>
          <a:off x="395536" y="2558318"/>
          <a:ext cx="8352928" cy="735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94194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25</a:t>
            </a:r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3176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30</a:t>
            </a:r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0666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15</a:t>
            </a:r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1500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35</a:t>
            </a:r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67003" y="1874221"/>
            <a:ext cx="626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.  Easy to change colors, photos and Text.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7400" y="3941643"/>
            <a:ext cx="626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.  Easy to change colors, photos and Text. </a:t>
            </a:r>
          </a:p>
        </p:txBody>
      </p:sp>
      <p:sp>
        <p:nvSpPr>
          <p:cNvPr id="17" name="Rectangle 9"/>
          <p:cNvSpPr/>
          <p:nvPr/>
        </p:nvSpPr>
        <p:spPr>
          <a:xfrm>
            <a:off x="1271338" y="3346779"/>
            <a:ext cx="332123" cy="31089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21"/>
          <p:cNvSpPr>
            <a:spLocks noChangeAspect="1"/>
          </p:cNvSpPr>
          <p:nvPr/>
        </p:nvSpPr>
        <p:spPr>
          <a:xfrm>
            <a:off x="7063606" y="3352126"/>
            <a:ext cx="297715" cy="3002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/>
          <p:cNvSpPr/>
          <p:nvPr/>
        </p:nvSpPr>
        <p:spPr>
          <a:xfrm rot="1795255">
            <a:off x="5224785" y="3308635"/>
            <a:ext cx="215964" cy="38718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7"/>
          <p:cNvSpPr/>
          <p:nvPr/>
        </p:nvSpPr>
        <p:spPr>
          <a:xfrm>
            <a:off x="3395929" y="3347548"/>
            <a:ext cx="358474" cy="3093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82679" y="1491630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837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Worldmap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Freeform 9"/>
          <p:cNvSpPr>
            <a:spLocks noEditPoints="1"/>
          </p:cNvSpPr>
          <p:nvPr/>
        </p:nvSpPr>
        <p:spPr bwMode="auto">
          <a:xfrm>
            <a:off x="467544" y="1797865"/>
            <a:ext cx="4585654" cy="2808312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13639" y="1434138"/>
            <a:ext cx="336281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00379" y="3363838"/>
            <a:ext cx="2530659" cy="544144"/>
            <a:chOff x="5825140" y="1737035"/>
            <a:chExt cx="2800954" cy="602263"/>
          </a:xfrm>
          <a:solidFill>
            <a:srgbClr val="85D8DE"/>
          </a:solidFill>
        </p:grpSpPr>
        <p:sp>
          <p:nvSpPr>
            <p:cNvPr id="7" name="Round Same Side Corner Rectangle 8"/>
            <p:cNvSpPr/>
            <p:nvPr/>
          </p:nvSpPr>
          <p:spPr>
            <a:xfrm flipH="1">
              <a:off x="6109400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8" name="Round Same Side Corner Rectangle 8"/>
            <p:cNvSpPr/>
            <p:nvPr/>
          </p:nvSpPr>
          <p:spPr>
            <a:xfrm flipH="1">
              <a:off x="5825140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ound Same Side Corner Rectangle 8"/>
            <p:cNvSpPr/>
            <p:nvPr/>
          </p:nvSpPr>
          <p:spPr>
            <a:xfrm flipH="1">
              <a:off x="6395403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0" name="Round Same Side Corner Rectangle 8"/>
            <p:cNvSpPr/>
            <p:nvPr/>
          </p:nvSpPr>
          <p:spPr>
            <a:xfrm flipH="1">
              <a:off x="6681406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1" name="Round Same Side Corner Rectangle 8"/>
            <p:cNvSpPr/>
            <p:nvPr/>
          </p:nvSpPr>
          <p:spPr>
            <a:xfrm flipH="1">
              <a:off x="6967409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2" name="Round Same Side Corner Rectangle 8"/>
            <p:cNvSpPr/>
            <p:nvPr/>
          </p:nvSpPr>
          <p:spPr>
            <a:xfrm flipH="1">
              <a:off x="7253412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3" name="Round Same Side Corner Rectangle 8"/>
            <p:cNvSpPr/>
            <p:nvPr/>
          </p:nvSpPr>
          <p:spPr>
            <a:xfrm flipH="1">
              <a:off x="7539415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Round Same Side Corner Rectangle 8"/>
            <p:cNvSpPr/>
            <p:nvPr/>
          </p:nvSpPr>
          <p:spPr>
            <a:xfrm flipH="1">
              <a:off x="7825418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Round Same Side Corner Rectangle 8"/>
            <p:cNvSpPr/>
            <p:nvPr/>
          </p:nvSpPr>
          <p:spPr>
            <a:xfrm flipH="1">
              <a:off x="8111421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 Same Side Corner Rectangle 8"/>
            <p:cNvSpPr/>
            <p:nvPr/>
          </p:nvSpPr>
          <p:spPr>
            <a:xfrm flipH="1">
              <a:off x="8397423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00379" y="4015894"/>
            <a:ext cx="2585543" cy="557806"/>
            <a:chOff x="5764394" y="3394105"/>
            <a:chExt cx="2861700" cy="617384"/>
          </a:xfrm>
          <a:solidFill>
            <a:srgbClr val="85D8DE"/>
          </a:solidFill>
        </p:grpSpPr>
        <p:sp>
          <p:nvSpPr>
            <p:cNvPr id="18" name="Round Same Side Corner Rectangle 20"/>
            <p:cNvSpPr/>
            <p:nvPr/>
          </p:nvSpPr>
          <p:spPr>
            <a:xfrm rot="10800000">
              <a:off x="5764394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ound Same Side Corner Rectangle 20"/>
            <p:cNvSpPr/>
            <p:nvPr/>
          </p:nvSpPr>
          <p:spPr>
            <a:xfrm rot="10800000">
              <a:off x="6050203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 Same Side Corner Rectangle 20"/>
            <p:cNvSpPr/>
            <p:nvPr/>
          </p:nvSpPr>
          <p:spPr>
            <a:xfrm rot="10800000">
              <a:off x="6336012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ound Same Side Corner Rectangle 20"/>
            <p:cNvSpPr/>
            <p:nvPr/>
          </p:nvSpPr>
          <p:spPr>
            <a:xfrm rot="10800000">
              <a:off x="6621821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ound Same Side Corner Rectangle 20"/>
            <p:cNvSpPr/>
            <p:nvPr/>
          </p:nvSpPr>
          <p:spPr>
            <a:xfrm rot="10800000">
              <a:off x="6907630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ound Same Side Corner Rectangle 20"/>
            <p:cNvSpPr/>
            <p:nvPr/>
          </p:nvSpPr>
          <p:spPr>
            <a:xfrm rot="10800000">
              <a:off x="7193439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ound Same Side Corner Rectangle 20"/>
            <p:cNvSpPr/>
            <p:nvPr/>
          </p:nvSpPr>
          <p:spPr>
            <a:xfrm rot="10800000">
              <a:off x="7479248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ound Same Side Corner Rectangle 20"/>
            <p:cNvSpPr/>
            <p:nvPr/>
          </p:nvSpPr>
          <p:spPr>
            <a:xfrm rot="10800000">
              <a:off x="7765057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ound Same Side Corner Rectangle 20"/>
            <p:cNvSpPr/>
            <p:nvPr/>
          </p:nvSpPr>
          <p:spPr>
            <a:xfrm rot="10800000">
              <a:off x="8050866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ound Same Side Corner Rectangle 20"/>
            <p:cNvSpPr/>
            <p:nvPr/>
          </p:nvSpPr>
          <p:spPr>
            <a:xfrm rot="10800000">
              <a:off x="8336677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885922" y="3374300"/>
            <a:ext cx="76815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1600" b="1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8297" y="4033187"/>
            <a:ext cx="76815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sz="1600" b="1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2988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3003061" y="1329864"/>
            <a:ext cx="3096344" cy="156928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</a:t>
            </a:r>
            <a:r>
              <a:rPr lang="en-US" altLang="ko-KR" b="1">
                <a:solidFill>
                  <a:schemeClr val="accent1"/>
                </a:solidFill>
                <a:cs typeface="Arial" pitchFamily="34" charset="0"/>
              </a:rPr>
              <a:t>Presentation</a:t>
            </a:r>
            <a:r>
              <a:rPr lang="en-US" altLang="ko-KR" b="1">
                <a:solidFill>
                  <a:srgbClr val="FEB856"/>
                </a:solidFill>
                <a:cs typeface="Arial" pitchFamily="34" charset="0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3061" y="2883589"/>
            <a:ext cx="30963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4951" y="1068422"/>
            <a:ext cx="3082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>
                <a:solidFill>
                  <a:schemeClr val="accent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96BDCF-27EA-4D80-8F18-4F5FD2A6B4E7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B2D2367-5C38-4C07-AFB9-02E7C51CDB48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6414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/>
              <a:t>Columns Style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b="1"/>
              <a:t>Insert the title of your subtitle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29378" y="512778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9378" y="1212894"/>
            <a:ext cx="4119086" cy="3457473"/>
            <a:chOff x="2227884" y="1330362"/>
            <a:chExt cx="2835932" cy="3457473"/>
          </a:xfrm>
        </p:grpSpPr>
        <p:sp>
          <p:nvSpPr>
            <p:cNvPr id="6" name="TextBox 5"/>
            <p:cNvSpPr txBox="1"/>
            <p:nvPr/>
          </p:nvSpPr>
          <p:spPr>
            <a:xfrm>
              <a:off x="2227884" y="1740847"/>
              <a:ext cx="2835932" cy="30469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1"/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5194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effectLst/>
        </p:spPr>
        <p:txBody>
          <a:bodyPr/>
          <a:lstStyle/>
          <a:p>
            <a:r>
              <a:rPr lang="en-US" altLang="ko-KR" b="1"/>
              <a:t>Columns Style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effectLst/>
        </p:spPr>
        <p:txBody>
          <a:bodyPr/>
          <a:lstStyle/>
          <a:p>
            <a:pPr lvl="0"/>
            <a:r>
              <a:rPr lang="en-US" altLang="ko-KR" b="1"/>
              <a:t>Insert the title of your subtitle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9378" y="512778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04248" y="1212894"/>
            <a:ext cx="1811213" cy="3457473"/>
            <a:chOff x="2227884" y="1330362"/>
            <a:chExt cx="2835932" cy="3457473"/>
          </a:xfrm>
        </p:grpSpPr>
        <p:sp>
          <p:nvSpPr>
            <p:cNvPr id="14" name="TextBox 13"/>
            <p:cNvSpPr txBox="1"/>
            <p:nvPr/>
          </p:nvSpPr>
          <p:spPr>
            <a:xfrm>
              <a:off x="2227884" y="1740847"/>
              <a:ext cx="2835932" cy="30469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804248" y="512778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29378" y="1212894"/>
            <a:ext cx="1811213" cy="3457473"/>
            <a:chOff x="2227884" y="1330362"/>
            <a:chExt cx="2835932" cy="3457473"/>
          </a:xfrm>
        </p:grpSpPr>
        <p:sp>
          <p:nvSpPr>
            <p:cNvPr id="18" name="TextBox 17"/>
            <p:cNvSpPr txBox="1"/>
            <p:nvPr/>
          </p:nvSpPr>
          <p:spPr>
            <a:xfrm>
              <a:off x="2227884" y="1740847"/>
              <a:ext cx="2835932" cy="30469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5267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Fully Editable Icon Sets : A</a:t>
            </a:r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6D2AF4-4339-4921-945C-693FFBF641A5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CCCC67-C98D-49AA-9C67-1C4CBC77EF1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8DA932-44EA-4873-BB2E-C18A79450440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05A354-B7EC-42A9-88FF-F9BF38D50304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5" name="Diamond 5">
            <a:extLst>
              <a:ext uri="{FF2B5EF4-FFF2-40B4-BE49-F238E27FC236}">
                <a16:creationId xmlns:a16="http://schemas.microsoft.com/office/drawing/2014/main" id="{40DC8C79-3964-45BE-9E6D-25906DA19615}"/>
              </a:ext>
            </a:extLst>
          </p:cNvPr>
          <p:cNvSpPr/>
          <p:nvPr/>
        </p:nvSpPr>
        <p:spPr>
          <a:xfrm>
            <a:off x="4870785" y="1339861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Isosceles Triangle 51">
            <a:extLst>
              <a:ext uri="{FF2B5EF4-FFF2-40B4-BE49-F238E27FC236}">
                <a16:creationId xmlns:a16="http://schemas.microsoft.com/office/drawing/2014/main" id="{B79B55BE-747C-4959-A7B0-BC016912BFA1}"/>
              </a:ext>
            </a:extLst>
          </p:cNvPr>
          <p:cNvSpPr/>
          <p:nvPr/>
        </p:nvSpPr>
        <p:spPr>
          <a:xfrm>
            <a:off x="4297988" y="1388030"/>
            <a:ext cx="357265" cy="2619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Isosceles Triangle 57">
            <a:extLst>
              <a:ext uri="{FF2B5EF4-FFF2-40B4-BE49-F238E27FC236}">
                <a16:creationId xmlns:a16="http://schemas.microsoft.com/office/drawing/2014/main" id="{83BE3181-14C2-4464-A388-641FBF728A79}"/>
              </a:ext>
            </a:extLst>
          </p:cNvPr>
          <p:cNvSpPr/>
          <p:nvPr/>
        </p:nvSpPr>
        <p:spPr>
          <a:xfrm>
            <a:off x="4872210" y="3407764"/>
            <a:ext cx="213843" cy="483435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ectangle 7">
            <a:extLst>
              <a:ext uri="{FF2B5EF4-FFF2-40B4-BE49-F238E27FC236}">
                <a16:creationId xmlns:a16="http://schemas.microsoft.com/office/drawing/2014/main" id="{025B9413-06DE-47AF-A557-FB9FC361BDCD}"/>
              </a:ext>
            </a:extLst>
          </p:cNvPr>
          <p:cNvSpPr/>
          <p:nvPr/>
        </p:nvSpPr>
        <p:spPr>
          <a:xfrm rot="18900000">
            <a:off x="7243003" y="2816601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E21F2774-B945-4024-9964-75CD59EA4F32}"/>
              </a:ext>
            </a:extLst>
          </p:cNvPr>
          <p:cNvSpPr/>
          <p:nvPr/>
        </p:nvSpPr>
        <p:spPr>
          <a:xfrm flipH="1">
            <a:off x="4293692" y="3490877"/>
            <a:ext cx="317209" cy="31720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Freeform 19">
            <a:extLst>
              <a:ext uri="{FF2B5EF4-FFF2-40B4-BE49-F238E27FC236}">
                <a16:creationId xmlns:a16="http://schemas.microsoft.com/office/drawing/2014/main" id="{52F08ECD-8800-42CB-BDEA-E190428D4E46}"/>
              </a:ext>
            </a:extLst>
          </p:cNvPr>
          <p:cNvSpPr/>
          <p:nvPr/>
        </p:nvSpPr>
        <p:spPr>
          <a:xfrm>
            <a:off x="5986218" y="2808370"/>
            <a:ext cx="314672" cy="309626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EAA0A22-3701-4EBD-AA2A-D238CD9D0554}"/>
              </a:ext>
            </a:extLst>
          </p:cNvPr>
          <p:cNvSpPr/>
          <p:nvPr/>
        </p:nvSpPr>
        <p:spPr>
          <a:xfrm>
            <a:off x="8252327" y="277972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5762ECCD-474C-4280-BBF3-78E8FE3AFF5D}"/>
              </a:ext>
            </a:extLst>
          </p:cNvPr>
          <p:cNvSpPr/>
          <p:nvPr/>
        </p:nvSpPr>
        <p:spPr>
          <a:xfrm>
            <a:off x="5443583" y="135800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15">
            <a:extLst>
              <a:ext uri="{FF2B5EF4-FFF2-40B4-BE49-F238E27FC236}">
                <a16:creationId xmlns:a16="http://schemas.microsoft.com/office/drawing/2014/main" id="{73870F45-3C2D-404C-84FC-D4E71A9C1AC4}"/>
              </a:ext>
            </a:extLst>
          </p:cNvPr>
          <p:cNvSpPr/>
          <p:nvPr/>
        </p:nvSpPr>
        <p:spPr>
          <a:xfrm rot="5400000">
            <a:off x="5980941" y="1358002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Pie 24">
            <a:extLst>
              <a:ext uri="{FF2B5EF4-FFF2-40B4-BE49-F238E27FC236}">
                <a16:creationId xmlns:a16="http://schemas.microsoft.com/office/drawing/2014/main" id="{4A1FF869-46CA-475E-B575-E3B3E9B0270A}"/>
              </a:ext>
            </a:extLst>
          </p:cNvPr>
          <p:cNvSpPr/>
          <p:nvPr/>
        </p:nvSpPr>
        <p:spPr>
          <a:xfrm>
            <a:off x="5347362" y="3475221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Parallelogram 30">
            <a:extLst>
              <a:ext uri="{FF2B5EF4-FFF2-40B4-BE49-F238E27FC236}">
                <a16:creationId xmlns:a16="http://schemas.microsoft.com/office/drawing/2014/main" id="{A095942D-EB6D-4E4B-9049-77A6CF953606}"/>
              </a:ext>
            </a:extLst>
          </p:cNvPr>
          <p:cNvSpPr/>
          <p:nvPr/>
        </p:nvSpPr>
        <p:spPr>
          <a:xfrm flipH="1">
            <a:off x="8235089" y="2047097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Block Arc 14">
            <a:extLst>
              <a:ext uri="{FF2B5EF4-FFF2-40B4-BE49-F238E27FC236}">
                <a16:creationId xmlns:a16="http://schemas.microsoft.com/office/drawing/2014/main" id="{99520E77-3314-4587-B96B-683FE8B88B5D}"/>
              </a:ext>
            </a:extLst>
          </p:cNvPr>
          <p:cNvSpPr/>
          <p:nvPr/>
        </p:nvSpPr>
        <p:spPr>
          <a:xfrm rot="16200000">
            <a:off x="6518856" y="1325152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Block Arc 41">
            <a:extLst>
              <a:ext uri="{FF2B5EF4-FFF2-40B4-BE49-F238E27FC236}">
                <a16:creationId xmlns:a16="http://schemas.microsoft.com/office/drawing/2014/main" id="{6BF0D65D-3740-43E0-B743-38425FB975BE}"/>
              </a:ext>
            </a:extLst>
          </p:cNvPr>
          <p:cNvSpPr/>
          <p:nvPr/>
        </p:nvSpPr>
        <p:spPr>
          <a:xfrm>
            <a:off x="7122001" y="1293526"/>
            <a:ext cx="323224" cy="450993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Right Triangle 17">
            <a:extLst>
              <a:ext uri="{FF2B5EF4-FFF2-40B4-BE49-F238E27FC236}">
                <a16:creationId xmlns:a16="http://schemas.microsoft.com/office/drawing/2014/main" id="{6A284071-56E9-41C2-A66A-79F41DB0408E}"/>
              </a:ext>
            </a:extLst>
          </p:cNvPr>
          <p:cNvSpPr/>
          <p:nvPr/>
        </p:nvSpPr>
        <p:spPr>
          <a:xfrm>
            <a:off x="5959131" y="3462912"/>
            <a:ext cx="263462" cy="373139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Oval 27">
            <a:extLst>
              <a:ext uri="{FF2B5EF4-FFF2-40B4-BE49-F238E27FC236}">
                <a16:creationId xmlns:a16="http://schemas.microsoft.com/office/drawing/2014/main" id="{B5D709C4-AEAD-4E83-A40B-14FBCC164EEA}"/>
              </a:ext>
            </a:extLst>
          </p:cNvPr>
          <p:cNvSpPr/>
          <p:nvPr/>
        </p:nvSpPr>
        <p:spPr>
          <a:xfrm>
            <a:off x="3714219" y="4055836"/>
            <a:ext cx="279812" cy="532138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Parallelogram 15">
            <a:extLst>
              <a:ext uri="{FF2B5EF4-FFF2-40B4-BE49-F238E27FC236}">
                <a16:creationId xmlns:a16="http://schemas.microsoft.com/office/drawing/2014/main" id="{84005F87-E478-4E65-AA0B-E3D28CE33B45}"/>
              </a:ext>
            </a:extLst>
          </p:cNvPr>
          <p:cNvSpPr/>
          <p:nvPr/>
        </p:nvSpPr>
        <p:spPr>
          <a:xfrm rot="16200000">
            <a:off x="6526713" y="2741871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Round Same Side Corner Rectangle 21">
            <a:extLst>
              <a:ext uri="{FF2B5EF4-FFF2-40B4-BE49-F238E27FC236}">
                <a16:creationId xmlns:a16="http://schemas.microsoft.com/office/drawing/2014/main" id="{4377958E-0140-4828-9751-424870B67003}"/>
              </a:ext>
            </a:extLst>
          </p:cNvPr>
          <p:cNvSpPr/>
          <p:nvPr/>
        </p:nvSpPr>
        <p:spPr>
          <a:xfrm rot="10800000">
            <a:off x="7055425" y="2058137"/>
            <a:ext cx="264059" cy="298187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Oval 26">
            <a:extLst>
              <a:ext uri="{FF2B5EF4-FFF2-40B4-BE49-F238E27FC236}">
                <a16:creationId xmlns:a16="http://schemas.microsoft.com/office/drawing/2014/main" id="{E6E3A875-C709-4816-9873-CD9120370648}"/>
              </a:ext>
            </a:extLst>
          </p:cNvPr>
          <p:cNvSpPr/>
          <p:nvPr/>
        </p:nvSpPr>
        <p:spPr>
          <a:xfrm>
            <a:off x="5454590" y="2770652"/>
            <a:ext cx="322665" cy="385063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Freeform 32">
            <a:extLst>
              <a:ext uri="{FF2B5EF4-FFF2-40B4-BE49-F238E27FC236}">
                <a16:creationId xmlns:a16="http://schemas.microsoft.com/office/drawing/2014/main" id="{AF523E53-A0C5-43DD-80EC-6A588E077D0A}"/>
              </a:ext>
            </a:extLst>
          </p:cNvPr>
          <p:cNvSpPr/>
          <p:nvPr/>
        </p:nvSpPr>
        <p:spPr>
          <a:xfrm>
            <a:off x="3674423" y="1332150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Rounded Rectangle 10">
            <a:extLst>
              <a:ext uri="{FF2B5EF4-FFF2-40B4-BE49-F238E27FC236}">
                <a16:creationId xmlns:a16="http://schemas.microsoft.com/office/drawing/2014/main" id="{135DCAFD-C66C-491F-991B-672BFE283A52}"/>
              </a:ext>
            </a:extLst>
          </p:cNvPr>
          <p:cNvSpPr/>
          <p:nvPr/>
        </p:nvSpPr>
        <p:spPr>
          <a:xfrm>
            <a:off x="6524895" y="203905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32">
            <a:extLst>
              <a:ext uri="{FF2B5EF4-FFF2-40B4-BE49-F238E27FC236}">
                <a16:creationId xmlns:a16="http://schemas.microsoft.com/office/drawing/2014/main" id="{AFFAC243-6E82-42F1-AA26-8C9E8A0C82C9}"/>
              </a:ext>
            </a:extLst>
          </p:cNvPr>
          <p:cNvSpPr/>
          <p:nvPr/>
        </p:nvSpPr>
        <p:spPr>
          <a:xfrm>
            <a:off x="7648558" y="2795360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Trapezoid 13">
            <a:extLst>
              <a:ext uri="{FF2B5EF4-FFF2-40B4-BE49-F238E27FC236}">
                <a16:creationId xmlns:a16="http://schemas.microsoft.com/office/drawing/2014/main" id="{CEA923DC-2B60-4B7E-8D70-BCB44E0433D2}"/>
              </a:ext>
            </a:extLst>
          </p:cNvPr>
          <p:cNvSpPr/>
          <p:nvPr/>
        </p:nvSpPr>
        <p:spPr>
          <a:xfrm>
            <a:off x="4332749" y="2054252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Rounded Rectangle 7">
            <a:extLst>
              <a:ext uri="{FF2B5EF4-FFF2-40B4-BE49-F238E27FC236}">
                <a16:creationId xmlns:a16="http://schemas.microsoft.com/office/drawing/2014/main" id="{BB07B8B5-CC3D-4270-9DD4-195CE2B6B560}"/>
              </a:ext>
            </a:extLst>
          </p:cNvPr>
          <p:cNvSpPr/>
          <p:nvPr/>
        </p:nvSpPr>
        <p:spPr>
          <a:xfrm>
            <a:off x="6063254" y="2046918"/>
            <a:ext cx="185271" cy="32062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8">
            <a:extLst>
              <a:ext uri="{FF2B5EF4-FFF2-40B4-BE49-F238E27FC236}">
                <a16:creationId xmlns:a16="http://schemas.microsoft.com/office/drawing/2014/main" id="{300E703A-AB2A-4106-B84F-5B13875068CD}"/>
              </a:ext>
            </a:extLst>
          </p:cNvPr>
          <p:cNvSpPr/>
          <p:nvPr/>
        </p:nvSpPr>
        <p:spPr>
          <a:xfrm>
            <a:off x="4970957" y="2074010"/>
            <a:ext cx="335348" cy="26644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ounded Rectangle 25">
            <a:extLst>
              <a:ext uri="{FF2B5EF4-FFF2-40B4-BE49-F238E27FC236}">
                <a16:creationId xmlns:a16="http://schemas.microsoft.com/office/drawing/2014/main" id="{82AAE52F-6C9A-41B5-B972-DF9DC7465321}"/>
              </a:ext>
            </a:extLst>
          </p:cNvPr>
          <p:cNvSpPr/>
          <p:nvPr/>
        </p:nvSpPr>
        <p:spPr>
          <a:xfrm>
            <a:off x="5582675" y="2063662"/>
            <a:ext cx="204209" cy="287136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Chord 14">
            <a:extLst>
              <a:ext uri="{FF2B5EF4-FFF2-40B4-BE49-F238E27FC236}">
                <a16:creationId xmlns:a16="http://schemas.microsoft.com/office/drawing/2014/main" id="{FE250488-9F8E-42BE-AF77-28976A321631}"/>
              </a:ext>
            </a:extLst>
          </p:cNvPr>
          <p:cNvSpPr/>
          <p:nvPr/>
        </p:nvSpPr>
        <p:spPr>
          <a:xfrm>
            <a:off x="4739580" y="4101013"/>
            <a:ext cx="350089" cy="44178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Rounded Rectangle 6">
            <a:extLst>
              <a:ext uri="{FF2B5EF4-FFF2-40B4-BE49-F238E27FC236}">
                <a16:creationId xmlns:a16="http://schemas.microsoft.com/office/drawing/2014/main" id="{1D96CC64-8E92-44D5-92E6-11D1748D8D64}"/>
              </a:ext>
            </a:extLst>
          </p:cNvPr>
          <p:cNvSpPr/>
          <p:nvPr/>
        </p:nvSpPr>
        <p:spPr>
          <a:xfrm>
            <a:off x="3709354" y="2008765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Oval 66">
            <a:extLst>
              <a:ext uri="{FF2B5EF4-FFF2-40B4-BE49-F238E27FC236}">
                <a16:creationId xmlns:a16="http://schemas.microsoft.com/office/drawing/2014/main" id="{96B1CC9B-E5D1-438F-BE72-4C7CBE75A845}"/>
              </a:ext>
            </a:extLst>
          </p:cNvPr>
          <p:cNvSpPr/>
          <p:nvPr/>
        </p:nvSpPr>
        <p:spPr>
          <a:xfrm rot="20700000">
            <a:off x="4888177" y="2802702"/>
            <a:ext cx="374702" cy="320962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Isosceles Triangle 13">
            <a:extLst>
              <a:ext uri="{FF2B5EF4-FFF2-40B4-BE49-F238E27FC236}">
                <a16:creationId xmlns:a16="http://schemas.microsoft.com/office/drawing/2014/main" id="{23E41CFB-5E32-4340-8122-160FC21572C1}"/>
              </a:ext>
            </a:extLst>
          </p:cNvPr>
          <p:cNvSpPr/>
          <p:nvPr/>
        </p:nvSpPr>
        <p:spPr>
          <a:xfrm rot="10800000">
            <a:off x="4239875" y="4067280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Smiley Face 14">
            <a:extLst>
              <a:ext uri="{FF2B5EF4-FFF2-40B4-BE49-F238E27FC236}">
                <a16:creationId xmlns:a16="http://schemas.microsoft.com/office/drawing/2014/main" id="{25DF5FDF-DB7C-4191-AD44-298B5645702E}"/>
              </a:ext>
            </a:extLst>
          </p:cNvPr>
          <p:cNvSpPr/>
          <p:nvPr/>
        </p:nvSpPr>
        <p:spPr>
          <a:xfrm>
            <a:off x="5898553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Smiley Face 12">
            <a:extLst>
              <a:ext uri="{FF2B5EF4-FFF2-40B4-BE49-F238E27FC236}">
                <a16:creationId xmlns:a16="http://schemas.microsoft.com/office/drawing/2014/main" id="{7602233C-F060-47DE-A353-50E5E23DF25B}"/>
              </a:ext>
            </a:extLst>
          </p:cNvPr>
          <p:cNvSpPr/>
          <p:nvPr/>
        </p:nvSpPr>
        <p:spPr>
          <a:xfrm>
            <a:off x="7635601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Smiley Face 15">
            <a:extLst>
              <a:ext uri="{FF2B5EF4-FFF2-40B4-BE49-F238E27FC236}">
                <a16:creationId xmlns:a16="http://schemas.microsoft.com/office/drawing/2014/main" id="{E90433A6-B721-4EF9-90DD-FB424C020920}"/>
              </a:ext>
            </a:extLst>
          </p:cNvPr>
          <p:cNvSpPr/>
          <p:nvPr/>
        </p:nvSpPr>
        <p:spPr>
          <a:xfrm>
            <a:off x="6480365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Oval 37">
            <a:extLst>
              <a:ext uri="{FF2B5EF4-FFF2-40B4-BE49-F238E27FC236}">
                <a16:creationId xmlns:a16="http://schemas.microsoft.com/office/drawing/2014/main" id="{10A15FC4-01C2-418E-A6A9-9C82DF9AB0A9}"/>
              </a:ext>
            </a:extLst>
          </p:cNvPr>
          <p:cNvSpPr/>
          <p:nvPr/>
        </p:nvSpPr>
        <p:spPr>
          <a:xfrm>
            <a:off x="8217414" y="4128388"/>
            <a:ext cx="387034" cy="3870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Smiley Face 14">
            <a:extLst>
              <a:ext uri="{FF2B5EF4-FFF2-40B4-BE49-F238E27FC236}">
                <a16:creationId xmlns:a16="http://schemas.microsoft.com/office/drawing/2014/main" id="{815CB3F9-3E2D-44C0-9E29-7042A3B62814}"/>
              </a:ext>
            </a:extLst>
          </p:cNvPr>
          <p:cNvSpPr/>
          <p:nvPr/>
        </p:nvSpPr>
        <p:spPr>
          <a:xfrm>
            <a:off x="7057983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Rectangle 16">
            <a:extLst>
              <a:ext uri="{FF2B5EF4-FFF2-40B4-BE49-F238E27FC236}">
                <a16:creationId xmlns:a16="http://schemas.microsoft.com/office/drawing/2014/main" id="{8C7A936C-B858-49AE-B0CE-06FF8B47FF22}"/>
              </a:ext>
            </a:extLst>
          </p:cNvPr>
          <p:cNvSpPr/>
          <p:nvPr/>
        </p:nvSpPr>
        <p:spPr>
          <a:xfrm rot="2700000">
            <a:off x="4333760" y="27248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9">
            <a:extLst>
              <a:ext uri="{FF2B5EF4-FFF2-40B4-BE49-F238E27FC236}">
                <a16:creationId xmlns:a16="http://schemas.microsoft.com/office/drawing/2014/main" id="{C638F7EF-9B6A-43BE-8A0A-024D85AF31CB}"/>
              </a:ext>
            </a:extLst>
          </p:cNvPr>
          <p:cNvSpPr/>
          <p:nvPr/>
        </p:nvSpPr>
        <p:spPr>
          <a:xfrm>
            <a:off x="3702389" y="2741950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ound Same Side Corner Rectangle 6">
            <a:extLst>
              <a:ext uri="{FF2B5EF4-FFF2-40B4-BE49-F238E27FC236}">
                <a16:creationId xmlns:a16="http://schemas.microsoft.com/office/drawing/2014/main" id="{50249BFC-DAB1-4F7B-8E1E-906F4332CD6A}"/>
              </a:ext>
            </a:extLst>
          </p:cNvPr>
          <p:cNvSpPr/>
          <p:nvPr/>
        </p:nvSpPr>
        <p:spPr>
          <a:xfrm rot="2700000">
            <a:off x="5462844" y="4060819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24847C50-B53E-46FD-A436-C1BF523DEFF0}"/>
              </a:ext>
            </a:extLst>
          </p:cNvPr>
          <p:cNvSpPr/>
          <p:nvPr/>
        </p:nvSpPr>
        <p:spPr>
          <a:xfrm>
            <a:off x="3685358" y="3471419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Rounded Rectangle 5">
            <a:extLst>
              <a:ext uri="{FF2B5EF4-FFF2-40B4-BE49-F238E27FC236}">
                <a16:creationId xmlns:a16="http://schemas.microsoft.com/office/drawing/2014/main" id="{D9D53839-D4E3-44E7-AD06-2095A6C49017}"/>
              </a:ext>
            </a:extLst>
          </p:cNvPr>
          <p:cNvSpPr/>
          <p:nvPr/>
        </p:nvSpPr>
        <p:spPr>
          <a:xfrm flipH="1">
            <a:off x="7595854" y="2065085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ardrop 1">
            <a:extLst>
              <a:ext uri="{FF2B5EF4-FFF2-40B4-BE49-F238E27FC236}">
                <a16:creationId xmlns:a16="http://schemas.microsoft.com/office/drawing/2014/main" id="{D9DD1993-D24C-4187-B545-DB1F97E90930}"/>
              </a:ext>
            </a:extLst>
          </p:cNvPr>
          <p:cNvSpPr/>
          <p:nvPr/>
        </p:nvSpPr>
        <p:spPr>
          <a:xfrm rot="18805991">
            <a:off x="7612430" y="13720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Rectangle 130">
            <a:extLst>
              <a:ext uri="{FF2B5EF4-FFF2-40B4-BE49-F238E27FC236}">
                <a16:creationId xmlns:a16="http://schemas.microsoft.com/office/drawing/2014/main" id="{B7F2E0FF-0DA6-4176-85CC-0E9E3E1ACCE6}"/>
              </a:ext>
            </a:extLst>
          </p:cNvPr>
          <p:cNvSpPr/>
          <p:nvPr/>
        </p:nvSpPr>
        <p:spPr>
          <a:xfrm>
            <a:off x="8162947" y="1372137"/>
            <a:ext cx="371900" cy="37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Right Triangle 17">
            <a:extLst>
              <a:ext uri="{FF2B5EF4-FFF2-40B4-BE49-F238E27FC236}">
                <a16:creationId xmlns:a16="http://schemas.microsoft.com/office/drawing/2014/main" id="{6E05C808-0100-42BE-9207-08C012A50C25}"/>
              </a:ext>
            </a:extLst>
          </p:cNvPr>
          <p:cNvSpPr>
            <a:spLocks noChangeAspect="1"/>
          </p:cNvSpPr>
          <p:nvPr/>
        </p:nvSpPr>
        <p:spPr>
          <a:xfrm>
            <a:off x="7091217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Right Triangle 17">
            <a:extLst>
              <a:ext uri="{FF2B5EF4-FFF2-40B4-BE49-F238E27FC236}">
                <a16:creationId xmlns:a16="http://schemas.microsoft.com/office/drawing/2014/main" id="{8BDFF928-02CF-4B40-962F-241EAA8A268F}"/>
              </a:ext>
            </a:extLst>
          </p:cNvPr>
          <p:cNvSpPr>
            <a:spLocks noChangeAspect="1"/>
          </p:cNvSpPr>
          <p:nvPr/>
        </p:nvSpPr>
        <p:spPr>
          <a:xfrm>
            <a:off x="6493638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Right Triangle 17">
            <a:extLst>
              <a:ext uri="{FF2B5EF4-FFF2-40B4-BE49-F238E27FC236}">
                <a16:creationId xmlns:a16="http://schemas.microsoft.com/office/drawing/2014/main" id="{EC856C2F-DC40-4DB3-B723-14C89D2D54F1}"/>
              </a:ext>
            </a:extLst>
          </p:cNvPr>
          <p:cNvSpPr>
            <a:spLocks noChangeAspect="1"/>
          </p:cNvSpPr>
          <p:nvPr/>
        </p:nvSpPr>
        <p:spPr>
          <a:xfrm>
            <a:off x="7688796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Oval 44">
            <a:extLst>
              <a:ext uri="{FF2B5EF4-FFF2-40B4-BE49-F238E27FC236}">
                <a16:creationId xmlns:a16="http://schemas.microsoft.com/office/drawing/2014/main" id="{76730F0A-55ED-4BC7-ACD2-11C5DF5601C0}"/>
              </a:ext>
            </a:extLst>
          </p:cNvPr>
          <p:cNvSpPr>
            <a:spLocks noChangeAspect="1"/>
          </p:cNvSpPr>
          <p:nvPr/>
        </p:nvSpPr>
        <p:spPr>
          <a:xfrm>
            <a:off x="8286375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Fully Editable Icon Sets : B</a:t>
            </a:r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9E5B6F-3AF0-4E77-831D-2DBF30C53B0E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D8D292-2324-45F3-B3FB-C607CD1A885C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DC464D-4D13-4AD2-8FB2-EB36228DB2B5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6ADA24-1C02-41F9-8615-7C55929C80AF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E5BB0AA3-D56D-4EE4-9E70-5047D9966BA9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15BE9EBD-D703-4BA7-A9C7-0E1EA18A0440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05AF37BF-01F7-45D4-9A23-7A8A3611DAF3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Donut 8">
            <a:extLst>
              <a:ext uri="{FF2B5EF4-FFF2-40B4-BE49-F238E27FC236}">
                <a16:creationId xmlns:a16="http://schemas.microsoft.com/office/drawing/2014/main" id="{4E6A4477-2C68-4888-9942-4F3FFF148C10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D2E1939F-786F-44E5-849A-C6496C1CF758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552AD2A1-BE6D-46B3-8FD9-FE747E9D74CC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891D7B6C-8408-48D5-8644-CD75F8F0C63A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4AA46CEF-AAB6-418B-8933-533FDFEDC1FD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41">
            <a:extLst>
              <a:ext uri="{FF2B5EF4-FFF2-40B4-BE49-F238E27FC236}">
                <a16:creationId xmlns:a16="http://schemas.microsoft.com/office/drawing/2014/main" id="{795CF95B-3CE0-4091-A759-B631B065AE57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Round Same Side Corner Rectangle 11">
            <a:extLst>
              <a:ext uri="{FF2B5EF4-FFF2-40B4-BE49-F238E27FC236}">
                <a16:creationId xmlns:a16="http://schemas.microsoft.com/office/drawing/2014/main" id="{55D64088-315A-4C1A-B377-09956282E928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81C72329-288B-424C-AD12-2E959E9C6085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AE1E686E-6E95-4274-85C3-E748D3F321B0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234350B4-7392-4491-83B5-7B65707E76EF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ed Rectangle 27">
            <a:extLst>
              <a:ext uri="{FF2B5EF4-FFF2-40B4-BE49-F238E27FC236}">
                <a16:creationId xmlns:a16="http://schemas.microsoft.com/office/drawing/2014/main" id="{DE911334-ED03-41E7-8554-BC38F6D41324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F3FCBE24-0BCE-45C9-97A5-8BC2238F6790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ED0C65B9-7802-4B27-AF4B-EFFA004C71F4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FBBEF29E-A1E0-48D3-AC8F-A2C293DB524D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C0B491C9-E428-46D8-B47E-CBAF96A51AA9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Rounded Rectangle 6">
            <a:extLst>
              <a:ext uri="{FF2B5EF4-FFF2-40B4-BE49-F238E27FC236}">
                <a16:creationId xmlns:a16="http://schemas.microsoft.com/office/drawing/2014/main" id="{1A42F52D-EFE3-4B5D-AC30-DE8DC9C9B1EE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CB6AD178-DC20-4806-85D1-B4A48824D062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768ED41B-5903-4CFE-BE44-81210C8447D3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Teardrop 6">
            <a:extLst>
              <a:ext uri="{FF2B5EF4-FFF2-40B4-BE49-F238E27FC236}">
                <a16:creationId xmlns:a16="http://schemas.microsoft.com/office/drawing/2014/main" id="{CC69382B-77C6-4FED-9C8E-61105D274B28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Donut 24">
            <a:extLst>
              <a:ext uri="{FF2B5EF4-FFF2-40B4-BE49-F238E27FC236}">
                <a16:creationId xmlns:a16="http://schemas.microsoft.com/office/drawing/2014/main" id="{A360D2BA-8EB6-4B6D-BF3A-59CD58ED1220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Chord 38">
            <a:extLst>
              <a:ext uri="{FF2B5EF4-FFF2-40B4-BE49-F238E27FC236}">
                <a16:creationId xmlns:a16="http://schemas.microsoft.com/office/drawing/2014/main" id="{7AA426FE-5E84-4EF8-B85B-74A63DDF18EB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Heart 38">
            <a:extLst>
              <a:ext uri="{FF2B5EF4-FFF2-40B4-BE49-F238E27FC236}">
                <a16:creationId xmlns:a16="http://schemas.microsoft.com/office/drawing/2014/main" id="{38501299-D684-4F86-9186-E0623BCBE99F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ound Same Side Corner Rectangle 19">
            <a:extLst>
              <a:ext uri="{FF2B5EF4-FFF2-40B4-BE49-F238E27FC236}">
                <a16:creationId xmlns:a16="http://schemas.microsoft.com/office/drawing/2014/main" id="{F9A397B4-D471-4E9B-B17C-EB6BA3EEEE09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23">
            <a:extLst>
              <a:ext uri="{FF2B5EF4-FFF2-40B4-BE49-F238E27FC236}">
                <a16:creationId xmlns:a16="http://schemas.microsoft.com/office/drawing/2014/main" id="{151BDBED-B229-4F7F-9865-2DD876DBA646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174415EF-FA25-4E4B-881C-7156FA9E2F5A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48D56080-2BF1-4208-B3F1-0102464BA7F2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72CFFE88-65E3-4AEF-9E81-60CB6ADE80EC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ardrop 17">
            <a:extLst>
              <a:ext uri="{FF2B5EF4-FFF2-40B4-BE49-F238E27FC236}">
                <a16:creationId xmlns:a16="http://schemas.microsoft.com/office/drawing/2014/main" id="{EE289659-1A3A-44A9-BFDD-B455379EE389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Rectangle 23">
            <a:extLst>
              <a:ext uri="{FF2B5EF4-FFF2-40B4-BE49-F238E27FC236}">
                <a16:creationId xmlns:a16="http://schemas.microsoft.com/office/drawing/2014/main" id="{877F869E-C892-4808-BE32-55322CE949B1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Round Same Side Corner Rectangle 8">
            <a:extLst>
              <a:ext uri="{FF2B5EF4-FFF2-40B4-BE49-F238E27FC236}">
                <a16:creationId xmlns:a16="http://schemas.microsoft.com/office/drawing/2014/main" id="{8A67B1D2-B478-4548-B727-EB51DDE65667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Round Same Side Corner Rectangle 20">
            <a:extLst>
              <a:ext uri="{FF2B5EF4-FFF2-40B4-BE49-F238E27FC236}">
                <a16:creationId xmlns:a16="http://schemas.microsoft.com/office/drawing/2014/main" id="{6A0F1161-E90A-47BF-8911-0A538B35F2CA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Donut 87">
            <a:extLst>
              <a:ext uri="{FF2B5EF4-FFF2-40B4-BE49-F238E27FC236}">
                <a16:creationId xmlns:a16="http://schemas.microsoft.com/office/drawing/2014/main" id="{18C18636-A521-4031-9A11-1873EF9A37C6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Donut 90">
            <a:extLst>
              <a:ext uri="{FF2B5EF4-FFF2-40B4-BE49-F238E27FC236}">
                <a16:creationId xmlns:a16="http://schemas.microsoft.com/office/drawing/2014/main" id="{5897A354-53AD-47B3-8321-E45473231B63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Oval 6">
            <a:extLst>
              <a:ext uri="{FF2B5EF4-FFF2-40B4-BE49-F238E27FC236}">
                <a16:creationId xmlns:a16="http://schemas.microsoft.com/office/drawing/2014/main" id="{EFA8C0C3-55E9-41E8-94F7-9526F367450B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Block Arc 25">
            <a:extLst>
              <a:ext uri="{FF2B5EF4-FFF2-40B4-BE49-F238E27FC236}">
                <a16:creationId xmlns:a16="http://schemas.microsoft.com/office/drawing/2014/main" id="{A868A0AC-BDA5-4A5B-830B-1D8EC797667F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Block Arc 31">
            <a:extLst>
              <a:ext uri="{FF2B5EF4-FFF2-40B4-BE49-F238E27FC236}">
                <a16:creationId xmlns:a16="http://schemas.microsoft.com/office/drawing/2014/main" id="{817D18EE-F0FF-45DE-B729-B6D84DD6F746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53">
            <a:extLst>
              <a:ext uri="{FF2B5EF4-FFF2-40B4-BE49-F238E27FC236}">
                <a16:creationId xmlns:a16="http://schemas.microsoft.com/office/drawing/2014/main" id="{FADE4736-319C-4E00-86FF-533FBC8405CD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Block Arc 10">
            <a:extLst>
              <a:ext uri="{FF2B5EF4-FFF2-40B4-BE49-F238E27FC236}">
                <a16:creationId xmlns:a16="http://schemas.microsoft.com/office/drawing/2014/main" id="{7E604CC0-D923-4CDD-AA98-C4F62D0FEBD0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Freeform 55">
            <a:extLst>
              <a:ext uri="{FF2B5EF4-FFF2-40B4-BE49-F238E27FC236}">
                <a16:creationId xmlns:a16="http://schemas.microsoft.com/office/drawing/2014/main" id="{D25159D7-A5C5-4FD6-935D-4E9870D538FA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Round Same Side Corner Rectangle 36">
            <a:extLst>
              <a:ext uri="{FF2B5EF4-FFF2-40B4-BE49-F238E27FC236}">
                <a16:creationId xmlns:a16="http://schemas.microsoft.com/office/drawing/2014/main" id="{4E43C6AD-B2DD-4058-8B46-F292AD809CCE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val 21">
            <a:extLst>
              <a:ext uri="{FF2B5EF4-FFF2-40B4-BE49-F238E27FC236}">
                <a16:creationId xmlns:a16="http://schemas.microsoft.com/office/drawing/2014/main" id="{A4A30500-2379-467E-AC72-4F2033CE6B21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Oval 32">
            <a:extLst>
              <a:ext uri="{FF2B5EF4-FFF2-40B4-BE49-F238E27FC236}">
                <a16:creationId xmlns:a16="http://schemas.microsoft.com/office/drawing/2014/main" id="{ED9748FD-2411-4343-8052-1E7C740869A3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1">
            <a:extLst>
              <a:ext uri="{FF2B5EF4-FFF2-40B4-BE49-F238E27FC236}">
                <a16:creationId xmlns:a16="http://schemas.microsoft.com/office/drawing/2014/main" id="{4ABD7118-A740-8166-002A-AEB0E77BFB01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B7AD0642-2E17-857A-58EB-67D883F31A60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2</a:t>
              </a:r>
              <a:r>
                <a:rPr lang="zh-TW" altLang="en-US" sz="3200" b="1">
                  <a:cs typeface="Arial"/>
                </a:rPr>
                <a:t> </a:t>
              </a:r>
              <a:r>
                <a:rPr lang="zh-TW" altLang="en-US" sz="2400" b="1">
                  <a:cs typeface="Arial"/>
                </a:rPr>
                <a:t>架構、流程、硬體介紹</a:t>
              </a:r>
            </a:p>
          </p:txBody>
        </p:sp>
        <p:sp>
          <p:nvSpPr>
            <p:cNvPr id="15" name="Round Same Side Corner Rectangle 3">
              <a:extLst>
                <a:ext uri="{FF2B5EF4-FFF2-40B4-BE49-F238E27FC236}">
                  <a16:creationId xmlns:a16="http://schemas.microsoft.com/office/drawing/2014/main" id="{AD9F59CF-343A-1FAA-A3F9-F3FFED23BD19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文字方塊 15">
              <a:extLst>
                <a:ext uri="{FF2B5EF4-FFF2-40B4-BE49-F238E27FC236}">
                  <a16:creationId xmlns:a16="http://schemas.microsoft.com/office/drawing/2014/main" id="{E5EBF5B2-A06B-AFB7-45F3-68DF5CB4F95D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李承諭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20" name="圖片版面配置區 44" descr="一張含有 人員, 人的臉孔, 服裝, 牆 的圖片&#10;&#10;自動產生的描述">
              <a:extLst>
                <a:ext uri="{FF2B5EF4-FFF2-40B4-BE49-F238E27FC236}">
                  <a16:creationId xmlns:a16="http://schemas.microsoft.com/office/drawing/2014/main" id="{C4A5DA38-05BB-FD28-2866-FA730E217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8" b="21868"/>
            <a:stretch>
              <a:fillRect/>
            </a:stretch>
          </p:blipFill>
          <p:spPr>
            <a:xfrm>
              <a:off x="8039415" y="142194"/>
              <a:ext cx="774001" cy="774000"/>
            </a:xfrm>
            <a:prstGeom prst="ellipse">
              <a:avLst/>
            </a:prstGeom>
            <a:ln w="57150">
              <a:solidFill>
                <a:schemeClr val="accent2"/>
              </a:solidFill>
            </a:ln>
          </p:spPr>
        </p:pic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47AD7F92-FFC1-4004-0A68-A0A30B7F7077}"/>
              </a:ext>
            </a:extLst>
          </p:cNvPr>
          <p:cNvSpPr/>
          <p:nvPr/>
        </p:nvSpPr>
        <p:spPr>
          <a:xfrm>
            <a:off x="6435654" y="1569244"/>
            <a:ext cx="2166903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Robot</a:t>
            </a:r>
            <a:endParaRPr lang="zh-TW" altLang="en-US" sz="1000" b="1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3B3E37D-07F8-DFE5-C9CD-AE2E33D627C2}"/>
              </a:ext>
            </a:extLst>
          </p:cNvPr>
          <p:cNvSpPr/>
          <p:nvPr/>
        </p:nvSpPr>
        <p:spPr>
          <a:xfrm>
            <a:off x="3766227" y="2436984"/>
            <a:ext cx="1413545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Robot Server</a:t>
            </a:r>
            <a:endParaRPr lang="en-US" altLang="zh-TW" sz="900" b="1">
              <a:solidFill>
                <a:srgbClr val="35BBC5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34" name="直線單箭頭接點 1033">
            <a:extLst>
              <a:ext uri="{FF2B5EF4-FFF2-40B4-BE49-F238E27FC236}">
                <a16:creationId xmlns:a16="http://schemas.microsoft.com/office/drawing/2014/main" id="{F824B297-7E5A-3FD8-CFEF-460F31E240AE}"/>
              </a:ext>
            </a:extLst>
          </p:cNvPr>
          <p:cNvCxnSpPr>
            <a:cxnSpLocks/>
            <a:stCxn id="34" idx="2"/>
            <a:endCxn id="2" idx="0"/>
          </p:cNvCxnSpPr>
          <p:nvPr/>
        </p:nvCxnSpPr>
        <p:spPr>
          <a:xfrm>
            <a:off x="1897380" y="2470319"/>
            <a:ext cx="0" cy="33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9D2FCF9-6F8A-78D3-8CB4-9D5557F7FCF9}"/>
              </a:ext>
            </a:extLst>
          </p:cNvPr>
          <p:cNvCxnSpPr>
            <a:cxnSpLocks/>
          </p:cNvCxnSpPr>
          <p:nvPr/>
        </p:nvCxnSpPr>
        <p:spPr>
          <a:xfrm flipV="1">
            <a:off x="5299364" y="2458719"/>
            <a:ext cx="979767" cy="54641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92CC22F8-5BB4-4217-1E5A-6DD5F6DC8A9B}"/>
              </a:ext>
            </a:extLst>
          </p:cNvPr>
          <p:cNvSpPr/>
          <p:nvPr/>
        </p:nvSpPr>
        <p:spPr>
          <a:xfrm>
            <a:off x="1804014" y="2523822"/>
            <a:ext cx="860335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691B61C-1D79-E94F-3323-DE3568BF33A7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1897380" y="3638966"/>
            <a:ext cx="0" cy="33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393E61B4-0CB7-6CDC-0F21-C3325E734510}"/>
              </a:ext>
            </a:extLst>
          </p:cNvPr>
          <p:cNvSpPr/>
          <p:nvPr/>
        </p:nvSpPr>
        <p:spPr>
          <a:xfrm>
            <a:off x="1763337" y="3689558"/>
            <a:ext cx="1118408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Invoke API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6328B57E-027E-726C-9063-00DEA0C56F3B}"/>
              </a:ext>
            </a:extLst>
          </p:cNvPr>
          <p:cNvSpPr/>
          <p:nvPr/>
        </p:nvSpPr>
        <p:spPr>
          <a:xfrm>
            <a:off x="2894746" y="3088042"/>
            <a:ext cx="865894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42" name="直線單箭頭接點 1041">
            <a:extLst>
              <a:ext uri="{FF2B5EF4-FFF2-40B4-BE49-F238E27FC236}">
                <a16:creationId xmlns:a16="http://schemas.microsoft.com/office/drawing/2014/main" id="{5EBC577C-80CE-D74D-DCE3-01261E9D4B8C}"/>
              </a:ext>
            </a:extLst>
          </p:cNvPr>
          <p:cNvCxnSpPr>
            <a:cxnSpLocks/>
          </p:cNvCxnSpPr>
          <p:nvPr/>
        </p:nvCxnSpPr>
        <p:spPr>
          <a:xfrm flipV="1">
            <a:off x="5299364" y="2335151"/>
            <a:ext cx="979767" cy="54641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4" name="矩形 1083">
            <a:extLst>
              <a:ext uri="{FF2B5EF4-FFF2-40B4-BE49-F238E27FC236}">
                <a16:creationId xmlns:a16="http://schemas.microsoft.com/office/drawing/2014/main" id="{3EAEDB22-48F7-D67D-2AB2-8C7C2192EA8E}"/>
              </a:ext>
            </a:extLst>
          </p:cNvPr>
          <p:cNvSpPr/>
          <p:nvPr/>
        </p:nvSpPr>
        <p:spPr>
          <a:xfrm>
            <a:off x="3644900" y="1040551"/>
            <a:ext cx="5080000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TW" sz="2000" b="1">
                <a:solidFill>
                  <a:srgbClr val="355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Delivery Service</a:t>
            </a:r>
          </a:p>
        </p:txBody>
      </p:sp>
      <p:sp>
        <p:nvSpPr>
          <p:cNvPr id="1085" name="矩形 1084">
            <a:extLst>
              <a:ext uri="{FF2B5EF4-FFF2-40B4-BE49-F238E27FC236}">
                <a16:creationId xmlns:a16="http://schemas.microsoft.com/office/drawing/2014/main" id="{61FD3162-B597-7CD6-5FDD-2EE05A52534E}"/>
              </a:ext>
            </a:extLst>
          </p:cNvPr>
          <p:cNvSpPr/>
          <p:nvPr/>
        </p:nvSpPr>
        <p:spPr>
          <a:xfrm>
            <a:off x="803173" y="1040551"/>
            <a:ext cx="1888860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TW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Web Service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34380CD-67E7-0C15-8344-260CC297D114}"/>
              </a:ext>
            </a:extLst>
          </p:cNvPr>
          <p:cNvCxnSpPr>
            <a:cxnSpLocks/>
          </p:cNvCxnSpPr>
          <p:nvPr/>
        </p:nvCxnSpPr>
        <p:spPr>
          <a:xfrm flipH="1" flipV="1">
            <a:off x="5313218" y="3701752"/>
            <a:ext cx="946602" cy="423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1" name="矩形 2090">
            <a:extLst>
              <a:ext uri="{FF2B5EF4-FFF2-40B4-BE49-F238E27FC236}">
                <a16:creationId xmlns:a16="http://schemas.microsoft.com/office/drawing/2014/main" id="{4148D593-179C-319E-C74E-1D48082210EC}"/>
              </a:ext>
            </a:extLst>
          </p:cNvPr>
          <p:cNvSpPr/>
          <p:nvPr/>
        </p:nvSpPr>
        <p:spPr>
          <a:xfrm>
            <a:off x="5379156" y="3822045"/>
            <a:ext cx="860335" cy="790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eal</a:t>
            </a:r>
          </a:p>
          <a:p>
            <a:r>
              <a:rPr lang="en-US" altLang="zh-TW" sz="10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ime</a:t>
            </a:r>
          </a:p>
          <a:p>
            <a:r>
              <a:rPr lang="en-US" altLang="zh-TW" sz="10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treaming</a:t>
            </a:r>
          </a:p>
          <a:p>
            <a:r>
              <a:rPr lang="en-US" altLang="zh-TW" sz="10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rotocol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168" name="群組 7167">
            <a:extLst>
              <a:ext uri="{FF2B5EF4-FFF2-40B4-BE49-F238E27FC236}">
                <a16:creationId xmlns:a16="http://schemas.microsoft.com/office/drawing/2014/main" id="{21233A2A-C743-0F67-5BE1-D16BEFF92C7D}"/>
              </a:ext>
            </a:extLst>
          </p:cNvPr>
          <p:cNvGrpSpPr/>
          <p:nvPr/>
        </p:nvGrpSpPr>
        <p:grpSpPr>
          <a:xfrm>
            <a:off x="3766227" y="2715717"/>
            <a:ext cx="1392184" cy="1135689"/>
            <a:chOff x="3494472" y="2405301"/>
            <a:chExt cx="1392184" cy="1135689"/>
          </a:xfrm>
        </p:grpSpPr>
        <p:sp>
          <p:nvSpPr>
            <p:cNvPr id="1031" name="矩形 1030">
              <a:extLst>
                <a:ext uri="{FF2B5EF4-FFF2-40B4-BE49-F238E27FC236}">
                  <a16:creationId xmlns:a16="http://schemas.microsoft.com/office/drawing/2014/main" id="{DAAAA2FB-8406-F60A-7EF5-5C5ABB95F617}"/>
                </a:ext>
              </a:extLst>
            </p:cNvPr>
            <p:cNvSpPr/>
            <p:nvPr/>
          </p:nvSpPr>
          <p:spPr>
            <a:xfrm>
              <a:off x="3494472" y="2405301"/>
              <a:ext cx="1392184" cy="1135689"/>
            </a:xfrm>
            <a:prstGeom prst="rect">
              <a:avLst/>
            </a:prstGeom>
            <a:solidFill>
              <a:schemeClr val="bg1"/>
            </a:solidFill>
            <a:effectLst>
              <a:glow rad="63500">
                <a:srgbClr val="35BBC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2092" name="圖片 2091" descr="一張含有 字型, 圖形, 標誌, 平面設計 的圖片&#10;&#10;自動產生的描述">
              <a:extLst>
                <a:ext uri="{FF2B5EF4-FFF2-40B4-BE49-F238E27FC236}">
                  <a16:creationId xmlns:a16="http://schemas.microsoft.com/office/drawing/2014/main" id="{0D6EFD02-3717-CEC0-2FC1-EE285150A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4" t="29264" r="7714" b="39800"/>
            <a:stretch/>
          </p:blipFill>
          <p:spPr>
            <a:xfrm>
              <a:off x="3642931" y="3254977"/>
              <a:ext cx="1095266" cy="22894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圖片 26" descr="一張含有 黑色, 黑暗 的圖片&#10;&#10;自動產生的描述">
              <a:extLst>
                <a:ext uri="{FF2B5EF4-FFF2-40B4-BE49-F238E27FC236}">
                  <a16:creationId xmlns:a16="http://schemas.microsoft.com/office/drawing/2014/main" id="{8C2A45CD-89F2-8F1C-A447-54486620C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005" y="3024425"/>
              <a:ext cx="560852" cy="219350"/>
            </a:xfrm>
            <a:prstGeom prst="rect">
              <a:avLst/>
            </a:prstGeom>
          </p:spPr>
        </p:pic>
        <p:pic>
          <p:nvPicPr>
            <p:cNvPr id="2066" name="Picture 18" descr="OpenCV&quot; Icon - Download for free – Iconduck">
              <a:extLst>
                <a:ext uri="{FF2B5EF4-FFF2-40B4-BE49-F238E27FC236}">
                  <a16:creationId xmlns:a16="http://schemas.microsoft.com/office/drawing/2014/main" id="{4558BA06-370C-6452-803C-E8CBDEF44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820" y="2988427"/>
              <a:ext cx="246076" cy="304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ython">
              <a:extLst>
                <a:ext uri="{FF2B5EF4-FFF2-40B4-BE49-F238E27FC236}">
                  <a16:creationId xmlns:a16="http://schemas.microsoft.com/office/drawing/2014/main" id="{7FEA3D6D-A0DE-6BE0-E580-F3A36EE55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4" t="34057" r="9786" b="28753"/>
            <a:stretch/>
          </p:blipFill>
          <p:spPr bwMode="auto">
            <a:xfrm>
              <a:off x="3590670" y="2492081"/>
              <a:ext cx="1221298" cy="348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FB8775D-CDF6-2E1F-F9FA-6E63FEA88986}"/>
              </a:ext>
            </a:extLst>
          </p:cNvPr>
          <p:cNvSpPr/>
          <p:nvPr/>
        </p:nvSpPr>
        <p:spPr>
          <a:xfrm>
            <a:off x="899160" y="1553557"/>
            <a:ext cx="1996440" cy="9167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glow rad="63500">
              <a:schemeClr val="tx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4C441E-72CE-95E4-FE24-24774FECF145}"/>
              </a:ext>
            </a:extLst>
          </p:cNvPr>
          <p:cNvSpPr/>
          <p:nvPr/>
        </p:nvSpPr>
        <p:spPr>
          <a:xfrm>
            <a:off x="524667" y="1552660"/>
            <a:ext cx="377478" cy="916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b="1">
                <a:ln w="6350">
                  <a:solidFill>
                    <a:schemeClr val="tx2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前</a:t>
            </a:r>
            <a:endParaRPr lang="en-US" altLang="zh-TW" sz="1400" b="1">
              <a:ln w="6350">
                <a:solidFill>
                  <a:schemeClr val="tx2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  <a:p>
            <a:endParaRPr lang="en-US" altLang="zh-TW" sz="1400" b="1">
              <a:ln w="6350">
                <a:solidFill>
                  <a:schemeClr val="tx2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  <a:p>
            <a:r>
              <a:rPr lang="zh-TW" altLang="en-US" sz="1400" b="1">
                <a:ln w="6350">
                  <a:solidFill>
                    <a:schemeClr val="tx2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端</a:t>
            </a:r>
            <a:endParaRPr lang="en-US" altLang="zh-TW" sz="1400" b="1">
              <a:ln w="6350">
                <a:solidFill>
                  <a:schemeClr val="tx2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pic>
        <p:nvPicPr>
          <p:cNvPr id="30" name="圖片 29" descr="一張含有 圖形, 螢幕擷取畫面, 標誌, 符號 的圖片&#10;&#10;自動產生的描述">
            <a:extLst>
              <a:ext uri="{FF2B5EF4-FFF2-40B4-BE49-F238E27FC236}">
                <a16:creationId xmlns:a16="http://schemas.microsoft.com/office/drawing/2014/main" id="{9B02111A-54ED-D6F6-6C0F-46C11F11B5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4" y="1704923"/>
            <a:ext cx="1015310" cy="594006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26421DE5-5EDA-B7C0-4944-77EC9C04C77D}"/>
              </a:ext>
            </a:extLst>
          </p:cNvPr>
          <p:cNvGrpSpPr/>
          <p:nvPr/>
        </p:nvGrpSpPr>
        <p:grpSpPr>
          <a:xfrm>
            <a:off x="1018839" y="1722009"/>
            <a:ext cx="684556" cy="543036"/>
            <a:chOff x="881903" y="1349567"/>
            <a:chExt cx="616323" cy="488910"/>
          </a:xfrm>
        </p:grpSpPr>
        <p:pic>
          <p:nvPicPr>
            <p:cNvPr id="2065" name="Picture 10" descr="Laptop Icon 影像– 瀏覽1,388,027 個素材庫相片、向量圖和影片| Adobe Stock">
              <a:extLst>
                <a:ext uri="{FF2B5EF4-FFF2-40B4-BE49-F238E27FC236}">
                  <a16:creationId xmlns:a16="http://schemas.microsoft.com/office/drawing/2014/main" id="{CA55E26B-9A19-189D-FAF5-2646D63A15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17" t="9351" r="9549" b="6465"/>
            <a:stretch/>
          </p:blipFill>
          <p:spPr bwMode="auto">
            <a:xfrm>
              <a:off x="881903" y="1349567"/>
              <a:ext cx="616323" cy="488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Web browser - Free web icons">
              <a:extLst>
                <a:ext uri="{FF2B5EF4-FFF2-40B4-BE49-F238E27FC236}">
                  <a16:creationId xmlns:a16="http://schemas.microsoft.com/office/drawing/2014/main" id="{937DEB6A-3525-D248-68A0-5B3137BEDF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4" b="4613"/>
            <a:stretch/>
          </p:blipFill>
          <p:spPr bwMode="auto">
            <a:xfrm>
              <a:off x="1065295" y="1391814"/>
              <a:ext cx="300635" cy="256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4" name="Picture 6">
            <a:extLst>
              <a:ext uri="{FF2B5EF4-FFF2-40B4-BE49-F238E27FC236}">
                <a16:creationId xmlns:a16="http://schemas.microsoft.com/office/drawing/2014/main" id="{FF5D089C-509E-145B-5428-F1196BC8E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88" y="2781513"/>
            <a:ext cx="432569" cy="3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on websocketsの疑問点まとめ #Python - Qiita">
            <a:extLst>
              <a:ext uri="{FF2B5EF4-FFF2-40B4-BE49-F238E27FC236}">
                <a16:creationId xmlns:a16="http://schemas.microsoft.com/office/drawing/2014/main" id="{C8537257-6B26-7B6A-6227-75C0972D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03" y="2104105"/>
            <a:ext cx="603504" cy="402336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1CC648-1E44-FC84-1C36-4EA62C204767}"/>
              </a:ext>
            </a:extLst>
          </p:cNvPr>
          <p:cNvSpPr/>
          <p:nvPr/>
        </p:nvSpPr>
        <p:spPr>
          <a:xfrm>
            <a:off x="899160" y="2801374"/>
            <a:ext cx="1996440" cy="83759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glow rad="63500">
              <a:schemeClr val="tx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6" name="圖片 25" descr="一張含有 平面設計, 海報, 圖形, 卡通 的圖片&#10;&#10;自動產生的描述">
            <a:extLst>
              <a:ext uri="{FF2B5EF4-FFF2-40B4-BE49-F238E27FC236}">
                <a16:creationId xmlns:a16="http://schemas.microsoft.com/office/drawing/2014/main" id="{0879D760-D8ED-1DD6-0A1E-9A59DAE1932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8003" r="6614" b="16519"/>
          <a:stretch/>
        </p:blipFill>
        <p:spPr>
          <a:xfrm>
            <a:off x="936006" y="2869721"/>
            <a:ext cx="791618" cy="6885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8A69666-8DF7-E0E8-DBDB-FF3C879C930C}"/>
              </a:ext>
            </a:extLst>
          </p:cNvPr>
          <p:cNvSpPr/>
          <p:nvPr/>
        </p:nvSpPr>
        <p:spPr>
          <a:xfrm>
            <a:off x="524667" y="2800177"/>
            <a:ext cx="377478" cy="837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b="1">
                <a:ln w="6350">
                  <a:solidFill>
                    <a:schemeClr val="tx2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後</a:t>
            </a:r>
            <a:endParaRPr lang="en-US" altLang="zh-TW" sz="1400" b="1">
              <a:ln w="6350">
                <a:solidFill>
                  <a:schemeClr val="tx2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  <a:p>
            <a:endParaRPr lang="en-US" altLang="zh-TW" sz="1400" b="1">
              <a:ln w="6350">
                <a:solidFill>
                  <a:schemeClr val="tx2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  <a:p>
            <a:r>
              <a:rPr lang="zh-TW" altLang="en-US" sz="1400" b="1">
                <a:ln w="6350">
                  <a:solidFill>
                    <a:schemeClr val="tx2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端</a:t>
            </a:r>
            <a:endParaRPr lang="en-US" altLang="zh-TW" sz="1400" b="1">
              <a:ln w="6350">
                <a:solidFill>
                  <a:schemeClr val="tx2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46DA67D-A6C2-04FF-886B-111226A4ACF1}"/>
              </a:ext>
            </a:extLst>
          </p:cNvPr>
          <p:cNvSpPr/>
          <p:nvPr/>
        </p:nvSpPr>
        <p:spPr>
          <a:xfrm>
            <a:off x="899160" y="3970021"/>
            <a:ext cx="1996440" cy="83759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glow rad="63500">
              <a:schemeClr val="tx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8" name="圖片 27" descr="一張含有 文字, 圖形, 標誌, 平面設計 的圖片&#10;&#10;自動產生的描述">
            <a:extLst>
              <a:ext uri="{FF2B5EF4-FFF2-40B4-BE49-F238E27FC236}">
                <a16:creationId xmlns:a16="http://schemas.microsoft.com/office/drawing/2014/main" id="{06F85E27-E4A3-5976-E776-B2443C4EBA8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4"/>
          <a:stretch/>
        </p:blipFill>
        <p:spPr>
          <a:xfrm>
            <a:off x="1003342" y="4120771"/>
            <a:ext cx="712753" cy="594341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4E771F0-1722-9772-008F-B8F33C9A20D0}"/>
              </a:ext>
            </a:extLst>
          </p:cNvPr>
          <p:cNvSpPr/>
          <p:nvPr/>
        </p:nvSpPr>
        <p:spPr>
          <a:xfrm>
            <a:off x="524667" y="3965123"/>
            <a:ext cx="377478" cy="837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b="1">
                <a:ln w="6350">
                  <a:solidFill>
                    <a:schemeClr val="tx2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資</a:t>
            </a:r>
            <a:endParaRPr lang="en-US" altLang="zh-TW" sz="1400" b="1">
              <a:ln w="6350">
                <a:solidFill>
                  <a:schemeClr val="tx2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  <a:p>
            <a:r>
              <a:rPr lang="zh-TW" altLang="en-US" sz="1400" b="1">
                <a:ln w="6350">
                  <a:solidFill>
                    <a:schemeClr val="tx2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料</a:t>
            </a:r>
            <a:endParaRPr lang="en-US" altLang="zh-TW" sz="1400" b="1">
              <a:ln w="6350">
                <a:solidFill>
                  <a:schemeClr val="tx2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  <a:p>
            <a:r>
              <a:rPr lang="zh-TW" altLang="en-US" sz="1400" b="1">
                <a:ln w="6350">
                  <a:solidFill>
                    <a:schemeClr val="tx2"/>
                  </a:solidFill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庫</a:t>
            </a:r>
            <a:endParaRPr lang="en-US" altLang="zh-TW" sz="1400" b="1">
              <a:ln w="6350">
                <a:solidFill>
                  <a:schemeClr val="tx2"/>
                </a:solidFill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0FC7D64-53E4-E079-2BCD-4E2EEB145F98}"/>
              </a:ext>
            </a:extLst>
          </p:cNvPr>
          <p:cNvSpPr/>
          <p:nvPr/>
        </p:nvSpPr>
        <p:spPr>
          <a:xfrm>
            <a:off x="6435654" y="1848637"/>
            <a:ext cx="2166904" cy="10882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EEDE9A8C-B68A-ADD9-B983-A0637E4D6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b="13235"/>
          <a:stretch/>
        </p:blipFill>
        <p:spPr bwMode="auto">
          <a:xfrm>
            <a:off x="6463684" y="1919657"/>
            <a:ext cx="1382173" cy="35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EEBDE6F7-342C-0920-02DB-5D5D14CA5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4097"/>
          <a:stretch/>
        </p:blipFill>
        <p:spPr bwMode="auto">
          <a:xfrm>
            <a:off x="6607457" y="2600296"/>
            <a:ext cx="1041012" cy="2856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Python">
            <a:extLst>
              <a:ext uri="{FF2B5EF4-FFF2-40B4-BE49-F238E27FC236}">
                <a16:creationId xmlns:a16="http://schemas.microsoft.com/office/drawing/2014/main" id="{2878C425-FDC8-00BF-09B9-6EE96BD86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" t="34057" r="9786" b="28753"/>
          <a:stretch/>
        </p:blipFill>
        <p:spPr bwMode="auto">
          <a:xfrm>
            <a:off x="6694041" y="2345837"/>
            <a:ext cx="921460" cy="2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圖片 7174" descr="一張含有 螢幕擷取畫面, 美工圖案, 圖形, 設計 的圖片&#10;&#10;自動產生的描述">
            <a:extLst>
              <a:ext uri="{FF2B5EF4-FFF2-40B4-BE49-F238E27FC236}">
                <a16:creationId xmlns:a16="http://schemas.microsoft.com/office/drawing/2014/main" id="{4973E374-B005-6A7A-ACC4-B71E78D7AEE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05" y="2276293"/>
            <a:ext cx="640269" cy="640269"/>
          </a:xfrm>
          <a:prstGeom prst="rect">
            <a:avLst/>
          </a:prstGeom>
          <a:noFill/>
        </p:spPr>
      </p:pic>
      <p:pic>
        <p:nvPicPr>
          <p:cNvPr id="7177" name="Picture 14" descr="Electronic components, pi, rasberry, raspberry icon - Download on Iconfinder">
            <a:extLst>
              <a:ext uri="{FF2B5EF4-FFF2-40B4-BE49-F238E27FC236}">
                <a16:creationId xmlns:a16="http://schemas.microsoft.com/office/drawing/2014/main" id="{72B4D5D2-A1B4-9042-C875-B91DA8D1E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9" b="12469"/>
          <a:stretch/>
        </p:blipFill>
        <p:spPr bwMode="auto">
          <a:xfrm>
            <a:off x="8033365" y="1924569"/>
            <a:ext cx="453599" cy="3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C55EFD3D-C620-BCC4-D202-BF6B501D0F70}"/>
              </a:ext>
            </a:extLst>
          </p:cNvPr>
          <p:cNvSpPr/>
          <p:nvPr/>
        </p:nvSpPr>
        <p:spPr>
          <a:xfrm>
            <a:off x="6435655" y="3658337"/>
            <a:ext cx="2166904" cy="103287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03C83AC7-BC11-114D-3760-47D3CF581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b="13235"/>
          <a:stretch/>
        </p:blipFill>
        <p:spPr bwMode="auto">
          <a:xfrm>
            <a:off x="6463686" y="3729357"/>
            <a:ext cx="1382173" cy="35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What is a Real Time Streaming Protocol (RTSP)? | by CCTV &amp; Cloud Technology  | Medium">
            <a:extLst>
              <a:ext uri="{FF2B5EF4-FFF2-40B4-BE49-F238E27FC236}">
                <a16:creationId xmlns:a16="http://schemas.microsoft.com/office/drawing/2014/main" id="{DA7373DA-9247-6CFD-831C-B2629591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92" y="4128473"/>
            <a:ext cx="1142960" cy="52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20" descr="Free Webcam Line Art Icon - Mediamodifier">
            <a:extLst>
              <a:ext uri="{FF2B5EF4-FFF2-40B4-BE49-F238E27FC236}">
                <a16:creationId xmlns:a16="http://schemas.microsoft.com/office/drawing/2014/main" id="{7CCD9B02-8A46-71B3-C22B-6B1AD4EB8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t="22349" r="22667" b="41384"/>
          <a:stretch/>
        </p:blipFill>
        <p:spPr bwMode="auto">
          <a:xfrm>
            <a:off x="7999400" y="4189871"/>
            <a:ext cx="456896" cy="3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4" descr="Electronic components, pi, rasberry, raspberry icon - Download on Iconfinder">
            <a:extLst>
              <a:ext uri="{FF2B5EF4-FFF2-40B4-BE49-F238E27FC236}">
                <a16:creationId xmlns:a16="http://schemas.microsoft.com/office/drawing/2014/main" id="{F90C65C7-6BDA-9892-BCE3-340FD996E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74" y="3697157"/>
            <a:ext cx="454352" cy="4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矩形 7182">
            <a:extLst>
              <a:ext uri="{FF2B5EF4-FFF2-40B4-BE49-F238E27FC236}">
                <a16:creationId xmlns:a16="http://schemas.microsoft.com/office/drawing/2014/main" id="{DD8AAFE3-ADC5-2B85-104B-0419AF59E3BD}"/>
              </a:ext>
            </a:extLst>
          </p:cNvPr>
          <p:cNvSpPr/>
          <p:nvPr/>
        </p:nvSpPr>
        <p:spPr>
          <a:xfrm>
            <a:off x="501425" y="1443993"/>
            <a:ext cx="2495775" cy="3478526"/>
          </a:xfrm>
          <a:prstGeom prst="rect">
            <a:avLst/>
          </a:prstGeom>
          <a:noFill/>
          <a:ln w="12700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84" name="矩形 7183">
            <a:extLst>
              <a:ext uri="{FF2B5EF4-FFF2-40B4-BE49-F238E27FC236}">
                <a16:creationId xmlns:a16="http://schemas.microsoft.com/office/drawing/2014/main" id="{A5EB5BF0-41CB-2AEF-AF49-3102A2BB139A}"/>
              </a:ext>
            </a:extLst>
          </p:cNvPr>
          <p:cNvSpPr/>
          <p:nvPr/>
        </p:nvSpPr>
        <p:spPr>
          <a:xfrm>
            <a:off x="3644900" y="1443993"/>
            <a:ext cx="5080000" cy="3478526"/>
          </a:xfrm>
          <a:prstGeom prst="rect">
            <a:avLst/>
          </a:prstGeom>
          <a:noFill/>
          <a:ln w="12700">
            <a:solidFill>
              <a:srgbClr val="50A1A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3BE75940-D763-DC96-A4FA-519D61955733}"/>
              </a:ext>
            </a:extLst>
          </p:cNvPr>
          <p:cNvGrpSpPr/>
          <p:nvPr/>
        </p:nvGrpSpPr>
        <p:grpSpPr>
          <a:xfrm>
            <a:off x="1804925" y="2899599"/>
            <a:ext cx="1151347" cy="640898"/>
            <a:chOff x="1847245" y="3175750"/>
            <a:chExt cx="823435" cy="458365"/>
          </a:xfrm>
        </p:grpSpPr>
        <p:pic>
          <p:nvPicPr>
            <p:cNvPr id="5" name="Picture 8" descr="Create or edit jsp and servlet responsive webpages by Yubrajbasnet ...">
              <a:extLst>
                <a:ext uri="{FF2B5EF4-FFF2-40B4-BE49-F238E27FC236}">
                  <a16:creationId xmlns:a16="http://schemas.microsoft.com/office/drawing/2014/main" id="{37646AD3-E8AB-EC91-3819-33689F95C6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7" r="52349"/>
            <a:stretch/>
          </p:blipFill>
          <p:spPr bwMode="auto">
            <a:xfrm>
              <a:off x="1847245" y="3175750"/>
              <a:ext cx="307976" cy="45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3CA7208-6CC2-6A1C-F3AF-26F0AA2EF84B}"/>
                </a:ext>
              </a:extLst>
            </p:cNvPr>
            <p:cNvSpPr/>
            <p:nvPr/>
          </p:nvSpPr>
          <p:spPr>
            <a:xfrm>
              <a:off x="2126336" y="3288808"/>
              <a:ext cx="115849" cy="1246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7C8A44F-4D7B-287E-DACB-5C0EB81D365A}"/>
                </a:ext>
              </a:extLst>
            </p:cNvPr>
            <p:cNvSpPr/>
            <p:nvPr/>
          </p:nvSpPr>
          <p:spPr>
            <a:xfrm>
              <a:off x="2099909" y="3214672"/>
              <a:ext cx="570771" cy="418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>
                  <a:ln w="6350">
                    <a:solidFill>
                      <a:srgbClr val="EB2D2F"/>
                    </a:solidFill>
                  </a:ln>
                  <a:solidFill>
                    <a:srgbClr val="EB2D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Java</a:t>
              </a:r>
            </a:p>
            <a:p>
              <a:pPr algn="ctr"/>
              <a:r>
                <a:rPr lang="en-US" altLang="zh-TW" sz="1000" b="1">
                  <a:ln w="6350">
                    <a:solidFill>
                      <a:srgbClr val="EB2D2F"/>
                    </a:solidFill>
                  </a:ln>
                  <a:solidFill>
                    <a:srgbClr val="EB2D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Servlets</a:t>
              </a:r>
              <a:endParaRPr lang="zh-TW" altLang="en-US" sz="1000" b="1">
                <a:ln w="6350">
                  <a:solidFill>
                    <a:srgbClr val="EB2D2F"/>
                  </a:solidFill>
                </a:ln>
                <a:solidFill>
                  <a:srgbClr val="EB2D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53381C0-6DF6-DD26-6621-D2777919213F}"/>
              </a:ext>
            </a:extLst>
          </p:cNvPr>
          <p:cNvGrpSpPr/>
          <p:nvPr/>
        </p:nvGrpSpPr>
        <p:grpSpPr>
          <a:xfrm>
            <a:off x="1806991" y="4088397"/>
            <a:ext cx="1394197" cy="569803"/>
            <a:chOff x="1841281" y="4475559"/>
            <a:chExt cx="818300" cy="334436"/>
          </a:xfrm>
        </p:grpSpPr>
        <p:pic>
          <p:nvPicPr>
            <p:cNvPr id="9" name="Picture 2" descr="JDBC Tutorial">
              <a:extLst>
                <a:ext uri="{FF2B5EF4-FFF2-40B4-BE49-F238E27FC236}">
                  <a16:creationId xmlns:a16="http://schemas.microsoft.com/office/drawing/2014/main" id="{61D589AF-FB03-4BF7-1BCE-C1560DE480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976"/>
            <a:stretch/>
          </p:blipFill>
          <p:spPr bwMode="auto">
            <a:xfrm>
              <a:off x="1841281" y="4475559"/>
              <a:ext cx="288599" cy="334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4EC0655-3D37-8AEE-48B3-434B18C2987B}"/>
                </a:ext>
              </a:extLst>
            </p:cNvPr>
            <p:cNvSpPr/>
            <p:nvPr/>
          </p:nvSpPr>
          <p:spPr>
            <a:xfrm>
              <a:off x="1911602" y="4564909"/>
              <a:ext cx="747979" cy="19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b="1">
                  <a:ln w="6350">
                    <a:solidFill>
                      <a:srgbClr val="527297"/>
                    </a:solidFill>
                  </a:ln>
                  <a:solidFill>
                    <a:srgbClr val="3070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Java</a:t>
              </a:r>
            </a:p>
            <a:p>
              <a:pPr algn="ctr"/>
              <a:r>
                <a:rPr lang="en-US" altLang="zh-TW" sz="1100" b="1">
                  <a:ln w="6350">
                    <a:solidFill>
                      <a:srgbClr val="527297"/>
                    </a:solidFill>
                  </a:ln>
                  <a:solidFill>
                    <a:srgbClr val="3070B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JDBC</a:t>
              </a:r>
              <a:endParaRPr lang="zh-TW" altLang="en-US" sz="1100" b="1">
                <a:ln w="6350">
                  <a:solidFill>
                    <a:srgbClr val="527297"/>
                  </a:solidFill>
                </a:ln>
                <a:solidFill>
                  <a:srgbClr val="3070B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B6FE04B-8F3F-B6B1-6F2D-2BF64BDB5D32}"/>
              </a:ext>
            </a:extLst>
          </p:cNvPr>
          <p:cNvSpPr/>
          <p:nvPr/>
        </p:nvSpPr>
        <p:spPr>
          <a:xfrm>
            <a:off x="6435654" y="3282897"/>
            <a:ext cx="2166904" cy="322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RTSP Server</a:t>
            </a:r>
          </a:p>
          <a:p>
            <a:pPr algn="ctr"/>
            <a:r>
              <a:rPr lang="en-US" altLang="zh-TW" sz="1050" b="1" u="sng">
                <a:solidFill>
                  <a:srgbClr val="FF0000"/>
                </a:solidFill>
                <a:latin typeface="Arial Black" panose="020B0A04020102020204" pitchFamily="34" charset="0"/>
              </a:rPr>
              <a:t>(Video 4 Linux 2)</a:t>
            </a:r>
            <a:endParaRPr lang="en-US" altLang="zh-TW" sz="1000" b="1" u="sng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1C7271-DE2F-18CB-1B60-512255F3837E}"/>
              </a:ext>
            </a:extLst>
          </p:cNvPr>
          <p:cNvSpPr/>
          <p:nvPr/>
        </p:nvSpPr>
        <p:spPr>
          <a:xfrm>
            <a:off x="7797680" y="4481063"/>
            <a:ext cx="860335" cy="177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Webcam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9CF1CE4-BA6F-47BF-7483-40E2D1BFA096}"/>
              </a:ext>
            </a:extLst>
          </p:cNvPr>
          <p:cNvCxnSpPr>
            <a:cxnSpLocks/>
          </p:cNvCxnSpPr>
          <p:nvPr/>
        </p:nvCxnSpPr>
        <p:spPr>
          <a:xfrm flipH="1">
            <a:off x="2895600" y="3283562"/>
            <a:ext cx="87062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009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Fully Editable Icon Sets : C</a:t>
            </a:r>
            <a:endParaRPr lang="ko-KR" altLang="en-US"/>
          </a:p>
        </p:txBody>
      </p:sp>
      <p:sp>
        <p:nvSpPr>
          <p:cNvPr id="75" name="Freeform 47">
            <a:extLst>
              <a:ext uri="{FF2B5EF4-FFF2-40B4-BE49-F238E27FC236}">
                <a16:creationId xmlns:a16="http://schemas.microsoft.com/office/drawing/2014/main" id="{FF01123C-62EE-456F-A3C0-41708B5E40AE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48">
            <a:extLst>
              <a:ext uri="{FF2B5EF4-FFF2-40B4-BE49-F238E27FC236}">
                <a16:creationId xmlns:a16="http://schemas.microsoft.com/office/drawing/2014/main" id="{5BE33B9F-92F8-4412-8C27-D886E6CA7799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Freeform 49">
            <a:extLst>
              <a:ext uri="{FF2B5EF4-FFF2-40B4-BE49-F238E27FC236}">
                <a16:creationId xmlns:a16="http://schemas.microsoft.com/office/drawing/2014/main" id="{63323538-DFBB-4FA2-8E67-93E061BF9804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Freeform 50">
            <a:extLst>
              <a:ext uri="{FF2B5EF4-FFF2-40B4-BE49-F238E27FC236}">
                <a16:creationId xmlns:a16="http://schemas.microsoft.com/office/drawing/2014/main" id="{507D8183-9A78-4B66-A2C9-55C7F757EF57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Teardrop 9">
            <a:extLst>
              <a:ext uri="{FF2B5EF4-FFF2-40B4-BE49-F238E27FC236}">
                <a16:creationId xmlns:a16="http://schemas.microsoft.com/office/drawing/2014/main" id="{4A75C149-DEAA-495B-B36B-5F93287DDC22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97">
            <a:extLst>
              <a:ext uri="{FF2B5EF4-FFF2-40B4-BE49-F238E27FC236}">
                <a16:creationId xmlns:a16="http://schemas.microsoft.com/office/drawing/2014/main" id="{7D9C5946-6DF3-46D5-994E-C9A51704585E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Donut 22">
            <a:extLst>
              <a:ext uri="{FF2B5EF4-FFF2-40B4-BE49-F238E27FC236}">
                <a16:creationId xmlns:a16="http://schemas.microsoft.com/office/drawing/2014/main" id="{C1DED476-F98D-4792-A892-AF2B4892AAF7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Freeform 99">
            <a:extLst>
              <a:ext uri="{FF2B5EF4-FFF2-40B4-BE49-F238E27FC236}">
                <a16:creationId xmlns:a16="http://schemas.microsoft.com/office/drawing/2014/main" id="{C5143996-775A-41B9-8BBC-35A2E756CC31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10">
            <a:extLst>
              <a:ext uri="{FF2B5EF4-FFF2-40B4-BE49-F238E27FC236}">
                <a16:creationId xmlns:a16="http://schemas.microsoft.com/office/drawing/2014/main" id="{55BD2F6B-0E8F-4F85-8D17-9AC58159C8F4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101">
            <a:extLst>
              <a:ext uri="{FF2B5EF4-FFF2-40B4-BE49-F238E27FC236}">
                <a16:creationId xmlns:a16="http://schemas.microsoft.com/office/drawing/2014/main" id="{32D28FF2-43ED-498D-B78D-BDA11D72A0E5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Group 102">
            <a:extLst>
              <a:ext uri="{FF2B5EF4-FFF2-40B4-BE49-F238E27FC236}">
                <a16:creationId xmlns:a16="http://schemas.microsoft.com/office/drawing/2014/main" id="{6981BCC8-0F23-47EA-AA29-202857B727C8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86" name="Freeform 103">
              <a:extLst>
                <a:ext uri="{FF2B5EF4-FFF2-40B4-BE49-F238E27FC236}">
                  <a16:creationId xmlns:a16="http://schemas.microsoft.com/office/drawing/2014/main" id="{5E19C4F0-E124-4072-B5C3-3D3E54A83C6F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Freeform 104">
              <a:extLst>
                <a:ext uri="{FF2B5EF4-FFF2-40B4-BE49-F238E27FC236}">
                  <a16:creationId xmlns:a16="http://schemas.microsoft.com/office/drawing/2014/main" id="{485BF17C-8A0C-44AE-B33B-B5E5B703738F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Freeform 105">
              <a:extLst>
                <a:ext uri="{FF2B5EF4-FFF2-40B4-BE49-F238E27FC236}">
                  <a16:creationId xmlns:a16="http://schemas.microsoft.com/office/drawing/2014/main" id="{DF1355D0-5200-49AC-8319-5D05F711528A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Freeform 106">
              <a:extLst>
                <a:ext uri="{FF2B5EF4-FFF2-40B4-BE49-F238E27FC236}">
                  <a16:creationId xmlns:a16="http://schemas.microsoft.com/office/drawing/2014/main" id="{7E833EF5-CCFC-4297-BB1D-147115A7711D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Freeform 107">
            <a:extLst>
              <a:ext uri="{FF2B5EF4-FFF2-40B4-BE49-F238E27FC236}">
                <a16:creationId xmlns:a16="http://schemas.microsoft.com/office/drawing/2014/main" id="{FF0984A7-795D-421B-97C9-AEEDA52691B4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reeform 108">
            <a:extLst>
              <a:ext uri="{FF2B5EF4-FFF2-40B4-BE49-F238E27FC236}">
                <a16:creationId xmlns:a16="http://schemas.microsoft.com/office/drawing/2014/main" id="{FDE3CBDE-EEAE-4947-B693-F257D24D8778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8">
            <a:extLst>
              <a:ext uri="{FF2B5EF4-FFF2-40B4-BE49-F238E27FC236}">
                <a16:creationId xmlns:a16="http://schemas.microsoft.com/office/drawing/2014/main" id="{67A2865C-B789-43B5-80DB-86DE80688D31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Group 110">
            <a:extLst>
              <a:ext uri="{FF2B5EF4-FFF2-40B4-BE49-F238E27FC236}">
                <a16:creationId xmlns:a16="http://schemas.microsoft.com/office/drawing/2014/main" id="{36040492-149E-4613-AA54-899B5ED2B40F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4" name="Freeform 111">
              <a:extLst>
                <a:ext uri="{FF2B5EF4-FFF2-40B4-BE49-F238E27FC236}">
                  <a16:creationId xmlns:a16="http://schemas.microsoft.com/office/drawing/2014/main" id="{DFA7D42F-B473-405D-816E-4FA1B66E658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Oval 37">
              <a:extLst>
                <a:ext uri="{FF2B5EF4-FFF2-40B4-BE49-F238E27FC236}">
                  <a16:creationId xmlns:a16="http://schemas.microsoft.com/office/drawing/2014/main" id="{6B8F35BA-35A0-4085-868D-267F44979D5F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Rectangle 19">
            <a:extLst>
              <a:ext uri="{FF2B5EF4-FFF2-40B4-BE49-F238E27FC236}">
                <a16:creationId xmlns:a16="http://schemas.microsoft.com/office/drawing/2014/main" id="{64C56BA9-40D1-441E-9228-95F89ADF4A3E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Freeform 114">
            <a:extLst>
              <a:ext uri="{FF2B5EF4-FFF2-40B4-BE49-F238E27FC236}">
                <a16:creationId xmlns:a16="http://schemas.microsoft.com/office/drawing/2014/main" id="{FE44782A-FFE6-4AD3-B69D-AF9170F6BC78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ounded Rectangle 31">
            <a:extLst>
              <a:ext uri="{FF2B5EF4-FFF2-40B4-BE49-F238E27FC236}">
                <a16:creationId xmlns:a16="http://schemas.microsoft.com/office/drawing/2014/main" id="{134654AC-5431-498C-BEB7-AC49B9D6AAE8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Oval 47">
            <a:extLst>
              <a:ext uri="{FF2B5EF4-FFF2-40B4-BE49-F238E27FC236}">
                <a16:creationId xmlns:a16="http://schemas.microsoft.com/office/drawing/2014/main" id="{290A8367-B4B6-47E4-89DC-747B97D5AB97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val 50">
            <a:extLst>
              <a:ext uri="{FF2B5EF4-FFF2-40B4-BE49-F238E27FC236}">
                <a16:creationId xmlns:a16="http://schemas.microsoft.com/office/drawing/2014/main" id="{23A1B384-E5B4-4AE2-AC95-535D00C7E884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Heart 17">
            <a:extLst>
              <a:ext uri="{FF2B5EF4-FFF2-40B4-BE49-F238E27FC236}">
                <a16:creationId xmlns:a16="http://schemas.microsoft.com/office/drawing/2014/main" id="{F9EDDD62-5A4F-4FE0-A112-2B7D7A7D94F7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ounded Rectangle 25">
            <a:extLst>
              <a:ext uri="{FF2B5EF4-FFF2-40B4-BE49-F238E27FC236}">
                <a16:creationId xmlns:a16="http://schemas.microsoft.com/office/drawing/2014/main" id="{7E2A2F55-82B6-4BC1-9C13-4F6F36F9FD6C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Chord 32">
            <a:extLst>
              <a:ext uri="{FF2B5EF4-FFF2-40B4-BE49-F238E27FC236}">
                <a16:creationId xmlns:a16="http://schemas.microsoft.com/office/drawing/2014/main" id="{85AFF65B-A37F-46E0-8AEA-44E3433D9FF0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ounded Rectangle 40">
            <a:extLst>
              <a:ext uri="{FF2B5EF4-FFF2-40B4-BE49-F238E27FC236}">
                <a16:creationId xmlns:a16="http://schemas.microsoft.com/office/drawing/2014/main" id="{A84EF30B-D316-4BD5-8255-80104C8E3008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ounded Rectangle 7">
            <a:extLst>
              <a:ext uri="{FF2B5EF4-FFF2-40B4-BE49-F238E27FC236}">
                <a16:creationId xmlns:a16="http://schemas.microsoft.com/office/drawing/2014/main" id="{06A8747E-03CA-4F1B-8D8A-4983263EF56C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Rounded Rectangle 17">
            <a:extLst>
              <a:ext uri="{FF2B5EF4-FFF2-40B4-BE49-F238E27FC236}">
                <a16:creationId xmlns:a16="http://schemas.microsoft.com/office/drawing/2014/main" id="{1E4B0A3A-54A7-4F3E-8413-A537742988B4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Oval 21">
            <a:extLst>
              <a:ext uri="{FF2B5EF4-FFF2-40B4-BE49-F238E27FC236}">
                <a16:creationId xmlns:a16="http://schemas.microsoft.com/office/drawing/2014/main" id="{FB8D0F26-4949-49FC-A56A-A023ADE6CCE1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Oval 25">
            <a:extLst>
              <a:ext uri="{FF2B5EF4-FFF2-40B4-BE49-F238E27FC236}">
                <a16:creationId xmlns:a16="http://schemas.microsoft.com/office/drawing/2014/main" id="{3E79AC26-E557-4DA6-B074-CAB705C80ED2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Block Arc 20">
            <a:extLst>
              <a:ext uri="{FF2B5EF4-FFF2-40B4-BE49-F238E27FC236}">
                <a16:creationId xmlns:a16="http://schemas.microsoft.com/office/drawing/2014/main" id="{02B6229A-9877-42DC-917B-0715DE03B0D3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Block Arc 11">
            <a:extLst>
              <a:ext uri="{FF2B5EF4-FFF2-40B4-BE49-F238E27FC236}">
                <a16:creationId xmlns:a16="http://schemas.microsoft.com/office/drawing/2014/main" id="{30B5BA08-7DC9-4D9A-8A65-F103082CC82D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Rectangle 21">
            <a:extLst>
              <a:ext uri="{FF2B5EF4-FFF2-40B4-BE49-F238E27FC236}">
                <a16:creationId xmlns:a16="http://schemas.microsoft.com/office/drawing/2014/main" id="{BC8F3543-3023-447D-8482-A7A90211BAD2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Round Same Side Corner Rectangle 8">
            <a:extLst>
              <a:ext uri="{FF2B5EF4-FFF2-40B4-BE49-F238E27FC236}">
                <a16:creationId xmlns:a16="http://schemas.microsoft.com/office/drawing/2014/main" id="{EBAFE0F1-2C7A-45BB-B72D-F3209C58A871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Rounded Rectangle 51">
            <a:extLst>
              <a:ext uri="{FF2B5EF4-FFF2-40B4-BE49-F238E27FC236}">
                <a16:creationId xmlns:a16="http://schemas.microsoft.com/office/drawing/2014/main" id="{40D85981-550F-4407-98D2-B2B4100083C8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Isosceles Triangle 5">
            <a:extLst>
              <a:ext uri="{FF2B5EF4-FFF2-40B4-BE49-F238E27FC236}">
                <a16:creationId xmlns:a16="http://schemas.microsoft.com/office/drawing/2014/main" id="{94EEA930-E29C-4336-BE14-0113A624C4BC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rapezoid 22">
            <a:extLst>
              <a:ext uri="{FF2B5EF4-FFF2-40B4-BE49-F238E27FC236}">
                <a16:creationId xmlns:a16="http://schemas.microsoft.com/office/drawing/2014/main" id="{8060F8F4-88D1-403E-AEED-026342856024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Rounded Rectangle 20">
            <a:extLst>
              <a:ext uri="{FF2B5EF4-FFF2-40B4-BE49-F238E27FC236}">
                <a16:creationId xmlns:a16="http://schemas.microsoft.com/office/drawing/2014/main" id="{01697A21-A1FB-4E3F-AC99-23798234E94B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rapezoid 28">
            <a:extLst>
              <a:ext uri="{FF2B5EF4-FFF2-40B4-BE49-F238E27FC236}">
                <a16:creationId xmlns:a16="http://schemas.microsoft.com/office/drawing/2014/main" id="{F75052F6-B0B4-49A2-BD49-1D987F7E38C6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Rounded Rectangle 2">
            <a:extLst>
              <a:ext uri="{FF2B5EF4-FFF2-40B4-BE49-F238E27FC236}">
                <a16:creationId xmlns:a16="http://schemas.microsoft.com/office/drawing/2014/main" id="{6C7B569D-B6C4-4D82-8705-2A9CB6561D64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9" name="Rounded Rectangle 8">
            <a:extLst>
              <a:ext uri="{FF2B5EF4-FFF2-40B4-BE49-F238E27FC236}">
                <a16:creationId xmlns:a16="http://schemas.microsoft.com/office/drawing/2014/main" id="{5B7D0536-00D1-48F7-9550-EC69E67C5796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Rounded Rectangle 2">
            <a:extLst>
              <a:ext uri="{FF2B5EF4-FFF2-40B4-BE49-F238E27FC236}">
                <a16:creationId xmlns:a16="http://schemas.microsoft.com/office/drawing/2014/main" id="{131DAA1D-C953-4BFB-A540-AD9AA1DBD70E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1" name="Rounded Rectangle 3">
            <a:extLst>
              <a:ext uri="{FF2B5EF4-FFF2-40B4-BE49-F238E27FC236}">
                <a16:creationId xmlns:a16="http://schemas.microsoft.com/office/drawing/2014/main" id="{B6AFEE37-09C9-426B-86EA-91C5BC9CBB4D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2" name="Rounded Rectangle 10">
            <a:extLst>
              <a:ext uri="{FF2B5EF4-FFF2-40B4-BE49-F238E27FC236}">
                <a16:creationId xmlns:a16="http://schemas.microsoft.com/office/drawing/2014/main" id="{71703181-8ADE-468F-989E-CC795EB1AA0E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Block Arc 6">
            <a:extLst>
              <a:ext uri="{FF2B5EF4-FFF2-40B4-BE49-F238E27FC236}">
                <a16:creationId xmlns:a16="http://schemas.microsoft.com/office/drawing/2014/main" id="{FBA4685F-1471-4062-9791-F454859BBEB9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Left Arrow 1">
            <a:extLst>
              <a:ext uri="{FF2B5EF4-FFF2-40B4-BE49-F238E27FC236}">
                <a16:creationId xmlns:a16="http://schemas.microsoft.com/office/drawing/2014/main" id="{11A02CD9-5AB9-45D0-92A6-40C919301F80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Oval 35">
            <a:extLst>
              <a:ext uri="{FF2B5EF4-FFF2-40B4-BE49-F238E27FC236}">
                <a16:creationId xmlns:a16="http://schemas.microsoft.com/office/drawing/2014/main" id="{79D0A256-9ECB-4651-B419-738E00E5BDB0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6061EA2-D512-4A1C-92B6-93B00475D4AA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00C00-5CCE-449B-9CE5-F1BD6062896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E90AF27-C1A1-492E-B7EC-C08391F59C56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2B04715-0D27-434D-B8DF-37ED62C2DD67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728173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A4EE8D-A31D-D76E-BFDD-BE3AB6C46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696" y="58593"/>
            <a:ext cx="6447969" cy="911801"/>
          </a:xfrm>
        </p:spPr>
        <p:txBody>
          <a:bodyPr>
            <a:noAutofit/>
          </a:bodyPr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700" b="1">
                <a:latin typeface="+mj-ea"/>
              </a:rPr>
              <a:t>第5組</a:t>
            </a:r>
            <a:r>
              <a:rPr lang="zh-TW" altLang="en-US" sz="2700" b="1">
                <a:latin typeface="+mj-ea"/>
              </a:rPr>
              <a:t> </a:t>
            </a:r>
            <a:r>
              <a:rPr lang="en-US" altLang="zh-TW" sz="2700" b="1">
                <a:latin typeface="+mj-ea"/>
              </a:rPr>
              <a:t>-</a:t>
            </a:r>
            <a:r>
              <a:rPr lang="zh-TW" altLang="en-US" sz="2700" b="1">
                <a:latin typeface="+mj-ea"/>
              </a:rPr>
              <a:t> </a:t>
            </a:r>
            <a:r>
              <a:rPr lang="en-US" altLang="zh-TW" sz="2700" b="1">
                <a:latin typeface="+mj-ea"/>
              </a:rPr>
              <a:t>Proposal1</a:t>
            </a:r>
            <a:br>
              <a:rPr lang="en-US" altLang="zh-TW" sz="2700" b="1">
                <a:latin typeface="+mj-ea"/>
              </a:rPr>
            </a:br>
            <a:r>
              <a:rPr lang="en-US" altLang="zh-TW" sz="2700" b="1">
                <a:latin typeface="+mj-ea"/>
              </a:rPr>
              <a:t>On-Call Delivery (</a:t>
            </a:r>
            <a:r>
              <a:rPr lang="zh-TW" altLang="en-US" sz="2700" b="1">
                <a:latin typeface="+mj-ea"/>
              </a:rPr>
              <a:t>送貨機器人</a:t>
            </a:r>
            <a:r>
              <a:rPr lang="en-US" altLang="zh-TW" sz="2700" b="1">
                <a:latin typeface="+mj-ea"/>
              </a:rPr>
              <a:t>)</a:t>
            </a:r>
            <a:endParaRPr lang="en-TW" sz="2700" b="1">
              <a:latin typeface="+mj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4DA1E2A-64FA-EB6C-47B0-D1BC2841AAE0}"/>
              </a:ext>
            </a:extLst>
          </p:cNvPr>
          <p:cNvSpPr/>
          <p:nvPr/>
        </p:nvSpPr>
        <p:spPr>
          <a:xfrm>
            <a:off x="5807559" y="562097"/>
            <a:ext cx="3143888" cy="2939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AutoNum type="arabicPeriod"/>
            </a:pPr>
            <a:r>
              <a:rPr lang="zh-TW" altLang="en-US" sz="1050">
                <a:solidFill>
                  <a:schemeClr val="tx1"/>
                </a:solidFill>
              </a:rPr>
              <a:t>某部門發出 送件命令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en-US" altLang="zh-TW" sz="1050">
                <a:solidFill>
                  <a:schemeClr val="tx1"/>
                </a:solidFill>
              </a:rPr>
              <a:t>(</a:t>
            </a:r>
            <a:r>
              <a:rPr lang="zh-TW" altLang="en-US" sz="1050">
                <a:solidFill>
                  <a:schemeClr val="tx1"/>
                </a:solidFill>
              </a:rPr>
              <a:t>透過網頁操作</a:t>
            </a:r>
            <a:r>
              <a:rPr lang="en-US" altLang="zh-TW" sz="1050">
                <a:solidFill>
                  <a:schemeClr val="tx1"/>
                </a:solidFill>
              </a:rPr>
              <a:t>)</a:t>
            </a:r>
            <a:br>
              <a:rPr lang="en-US" altLang="zh-TW" sz="1050">
                <a:solidFill>
                  <a:schemeClr val="tx1"/>
                </a:solidFill>
              </a:rPr>
            </a:br>
            <a:endParaRPr lang="en-US" altLang="zh-TW" sz="1050">
              <a:solidFill>
                <a:schemeClr val="tx1"/>
              </a:solidFill>
            </a:endParaRPr>
          </a:p>
          <a:p>
            <a:pPr marL="257175" indent="-257175">
              <a:buAutoNum type="arabicPeriod"/>
            </a:pPr>
            <a:r>
              <a:rPr lang="zh-TW" altLang="en-US" sz="1050">
                <a:solidFill>
                  <a:schemeClr val="tx1"/>
                </a:solidFill>
              </a:rPr>
              <a:t>車車收到命令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tx1"/>
                </a:solidFill>
              </a:rPr>
              <a:t> 移動至 </a:t>
            </a:r>
            <a:r>
              <a:rPr lang="zh-TW" altLang="en-US" sz="1050" b="1" u="sng">
                <a:solidFill>
                  <a:schemeClr val="tx1"/>
                </a:solidFill>
              </a:rPr>
              <a:t>送件</a:t>
            </a:r>
            <a:r>
              <a:rPr lang="zh-TW" altLang="en-US" sz="1050">
                <a:solidFill>
                  <a:schemeClr val="tx1"/>
                </a:solidFill>
              </a:rPr>
              <a:t>的部門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en-US" altLang="zh-TW" sz="1050">
                <a:solidFill>
                  <a:schemeClr val="tx1"/>
                </a:solidFill>
              </a:rPr>
              <a:t>(</a:t>
            </a:r>
            <a:r>
              <a:rPr lang="zh-TW" altLang="en-US" sz="1050">
                <a:solidFill>
                  <a:schemeClr val="tx1"/>
                </a:solidFill>
              </a:rPr>
              <a:t>車車隨時待命 </a:t>
            </a:r>
            <a:r>
              <a:rPr lang="en-US" altLang="zh-TW" sz="1050">
                <a:solidFill>
                  <a:schemeClr val="tx1"/>
                </a:solidFill>
              </a:rPr>
              <a:t>listen</a:t>
            </a:r>
            <a:r>
              <a:rPr lang="zh-TW" altLang="en-US" sz="1050">
                <a:solidFill>
                  <a:schemeClr val="tx1"/>
                </a:solidFill>
              </a:rPr>
              <a:t>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tx1"/>
                </a:solidFill>
              </a:rPr>
              <a:t> 停等機制 </a:t>
            </a:r>
            <a:r>
              <a:rPr lang="en-US" altLang="zh-TW" sz="1050">
                <a:solidFill>
                  <a:schemeClr val="tx1"/>
                </a:solidFill>
              </a:rPr>
              <a:t>–</a:t>
            </a:r>
            <a:r>
              <a:rPr lang="zh-TW" altLang="en-US" sz="1050">
                <a:solidFill>
                  <a:schemeClr val="tx1"/>
                </a:solidFill>
              </a:rPr>
              <a:t> 充電站</a:t>
            </a:r>
            <a:r>
              <a:rPr lang="en-US" altLang="zh-TW" sz="1050">
                <a:solidFill>
                  <a:schemeClr val="tx1"/>
                </a:solidFill>
              </a:rPr>
              <a:t>)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en-US" altLang="zh-TW" sz="1050">
                <a:solidFill>
                  <a:schemeClr val="tx1"/>
                </a:solidFill>
              </a:rPr>
              <a:t>(</a:t>
            </a:r>
            <a:r>
              <a:rPr lang="zh-TW" altLang="en-US" sz="1050" b="1">
                <a:solidFill>
                  <a:srgbClr val="00B050"/>
                </a:solidFill>
              </a:rPr>
              <a:t>部門數字辨識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 request 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樹莓派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-</a:t>
            </a:r>
            <a:r>
              <a:rPr lang="zh-TW" altLang="en-US" sz="1050" b="1">
                <a:solidFill>
                  <a:srgbClr val="FF0000"/>
                </a:solidFill>
                <a:sym typeface="Wingdings" panose="05000000000000000000" pitchFamily="2" charset="2"/>
              </a:rPr>
              <a:t>停</a:t>
            </a:r>
            <a:r>
              <a:rPr lang="en-US" altLang="zh-TW" sz="1050">
                <a:solidFill>
                  <a:schemeClr val="tx1"/>
                </a:solidFill>
              </a:rPr>
              <a:t>)</a:t>
            </a:r>
            <a:br>
              <a:rPr lang="en-US" altLang="zh-TW" sz="1050">
                <a:solidFill>
                  <a:schemeClr val="tx1"/>
                </a:solidFill>
              </a:rPr>
            </a:br>
            <a:endParaRPr lang="en-US" altLang="zh-TW" sz="1050">
              <a:solidFill>
                <a:schemeClr val="tx1"/>
              </a:solidFill>
            </a:endParaRPr>
          </a:p>
          <a:p>
            <a:pPr marL="257175" indent="-257175">
              <a:buAutoNum type="arabicPeriod"/>
            </a:pPr>
            <a:r>
              <a:rPr lang="zh-TW" altLang="en-US" sz="1050">
                <a:solidFill>
                  <a:schemeClr val="tx1"/>
                </a:solidFill>
              </a:rPr>
              <a:t>部門放置 待送物品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en-US" altLang="zh-TW" sz="1050">
                <a:solidFill>
                  <a:schemeClr val="tx1"/>
                </a:solidFill>
              </a:rPr>
              <a:t>(</a:t>
            </a:r>
            <a:r>
              <a:rPr lang="zh-TW" altLang="en-US" sz="1050">
                <a:solidFill>
                  <a:schemeClr val="tx1"/>
                </a:solidFill>
              </a:rPr>
              <a:t>點擊樹莓派上的</a:t>
            </a:r>
            <a:r>
              <a:rPr lang="zh-TW" altLang="en-US" sz="1050">
                <a:solidFill>
                  <a:schemeClr val="tx1"/>
                </a:solidFill>
                <a:highlight>
                  <a:srgbClr val="FFFF00"/>
                </a:highlight>
              </a:rPr>
              <a:t>按鈕</a:t>
            </a:r>
            <a:r>
              <a:rPr lang="zh-TW" altLang="en-US" sz="1050">
                <a:solidFill>
                  <a:schemeClr val="tx1"/>
                </a:solidFill>
              </a:rPr>
              <a:t>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request 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樹莓派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-</a:t>
            </a:r>
            <a:r>
              <a:rPr lang="zh-TW" altLang="en-US" sz="1050" b="1">
                <a:solidFill>
                  <a:srgbClr val="0070C0"/>
                </a:solidFill>
                <a:sym typeface="Wingdings" panose="05000000000000000000" pitchFamily="2" charset="2"/>
              </a:rPr>
              <a:t>走</a:t>
            </a:r>
            <a:br>
              <a:rPr lang="en-US" altLang="zh-TW" sz="1050">
                <a:solidFill>
                  <a:schemeClr val="tx1"/>
                </a:solidFill>
              </a:rPr>
            </a:br>
            <a:endParaRPr lang="en-US" altLang="zh-TW" sz="1050">
              <a:solidFill>
                <a:schemeClr val="tx1"/>
              </a:solidFill>
            </a:endParaRPr>
          </a:p>
          <a:p>
            <a:pPr marL="257175" indent="-257175">
              <a:buAutoNum type="arabicPeriod"/>
            </a:pPr>
            <a:r>
              <a:rPr lang="zh-TW" altLang="en-US" sz="1050">
                <a:solidFill>
                  <a:schemeClr val="tx1"/>
                </a:solidFill>
              </a:rPr>
              <a:t>移動到 </a:t>
            </a:r>
            <a:r>
              <a:rPr lang="zh-TW" altLang="en-US" sz="1050" b="1" u="sng">
                <a:solidFill>
                  <a:schemeClr val="tx1"/>
                </a:solidFill>
              </a:rPr>
              <a:t>收件</a:t>
            </a:r>
            <a:r>
              <a:rPr lang="zh-TW" altLang="en-US" sz="1050">
                <a:solidFill>
                  <a:schemeClr val="tx1"/>
                </a:solidFill>
              </a:rPr>
              <a:t>部門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en-US" altLang="zh-TW" sz="1050">
                <a:solidFill>
                  <a:schemeClr val="tx1"/>
                </a:solidFill>
              </a:rPr>
              <a:t>(</a:t>
            </a:r>
            <a:r>
              <a:rPr lang="zh-TW" altLang="en-US" sz="1050" b="1">
                <a:solidFill>
                  <a:srgbClr val="00B050"/>
                </a:solidFill>
              </a:rPr>
              <a:t>部門數字辨識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 request 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樹莓派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-</a:t>
            </a:r>
            <a:r>
              <a:rPr lang="zh-TW" altLang="en-US" sz="1050" b="1">
                <a:solidFill>
                  <a:srgbClr val="FF0000"/>
                </a:solidFill>
                <a:sym typeface="Wingdings" panose="05000000000000000000" pitchFamily="2" charset="2"/>
              </a:rPr>
              <a:t>停</a:t>
            </a:r>
            <a:r>
              <a:rPr lang="en-US" altLang="zh-TW" sz="1050">
                <a:solidFill>
                  <a:schemeClr val="tx1"/>
                </a:solidFill>
              </a:rPr>
              <a:t>)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zh-TW" altLang="en-US" sz="1050">
                <a:solidFill>
                  <a:schemeClr val="tx1"/>
                </a:solidFill>
              </a:rPr>
              <a:t>通知收件 </a:t>
            </a:r>
            <a:r>
              <a:rPr lang="en-US" altLang="zh-TW" sz="1050">
                <a:solidFill>
                  <a:schemeClr val="tx1"/>
                </a:solidFill>
              </a:rPr>
              <a:t>(</a:t>
            </a:r>
            <a:r>
              <a:rPr lang="en-US" altLang="zh-TW" sz="1050">
                <a:solidFill>
                  <a:schemeClr val="tx1"/>
                </a:solidFill>
                <a:highlight>
                  <a:srgbClr val="FFFF00"/>
                </a:highlight>
              </a:rPr>
              <a:t>LINE</a:t>
            </a:r>
            <a:r>
              <a:rPr lang="zh-TW" altLang="en-US" sz="105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1050">
                <a:solidFill>
                  <a:schemeClr val="tx1"/>
                </a:solidFill>
                <a:highlight>
                  <a:srgbClr val="FFFF00"/>
                </a:highlight>
              </a:rPr>
              <a:t>Bot</a:t>
            </a:r>
            <a:r>
              <a:rPr lang="zh-TW" altLang="en-US" sz="105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1050">
                <a:solidFill>
                  <a:schemeClr val="tx1"/>
                </a:solidFill>
              </a:rPr>
              <a:t>/</a:t>
            </a:r>
            <a:r>
              <a:rPr lang="zh-TW" altLang="en-US" sz="1050">
                <a:solidFill>
                  <a:schemeClr val="tx1"/>
                </a:solidFill>
              </a:rPr>
              <a:t> 或 </a:t>
            </a:r>
            <a:r>
              <a:rPr lang="zh-TW" altLang="en-US" sz="1050" b="1" u="sng">
                <a:solidFill>
                  <a:schemeClr val="tx1"/>
                </a:solidFill>
                <a:highlight>
                  <a:srgbClr val="FFFF00"/>
                </a:highlight>
              </a:rPr>
              <a:t>再想其他方式</a:t>
            </a:r>
            <a:r>
              <a:rPr lang="en-US" altLang="zh-TW" sz="1050">
                <a:solidFill>
                  <a:schemeClr val="tx1"/>
                </a:solidFill>
              </a:rPr>
              <a:t>)</a:t>
            </a:r>
          </a:p>
          <a:p>
            <a:pPr marL="257175" indent="-257175">
              <a:buAutoNum type="arabicPeriod"/>
            </a:pPr>
            <a:endParaRPr lang="en-US" altLang="zh-TW" sz="1050">
              <a:solidFill>
                <a:schemeClr val="tx1"/>
              </a:solidFill>
            </a:endParaRPr>
          </a:p>
          <a:p>
            <a:pPr marL="257175" indent="-257175">
              <a:buAutoNum type="arabicPeriod"/>
            </a:pPr>
            <a:r>
              <a:rPr lang="zh-TW" altLang="en-US" sz="1050">
                <a:solidFill>
                  <a:schemeClr val="tx1"/>
                </a:solidFill>
              </a:rPr>
              <a:t>完成任務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zh-TW" altLang="en-US" sz="1050">
                <a:solidFill>
                  <a:schemeClr val="tx1"/>
                </a:solidFill>
              </a:rPr>
              <a:t>檢查下一命令 </a:t>
            </a:r>
            <a:r>
              <a:rPr lang="en-US" altLang="zh-TW" sz="1050">
                <a:solidFill>
                  <a:schemeClr val="tx1"/>
                </a:solidFill>
              </a:rPr>
              <a:t>or</a:t>
            </a:r>
            <a:r>
              <a:rPr lang="zh-TW" altLang="en-US" sz="1050">
                <a:solidFill>
                  <a:schemeClr val="tx1"/>
                </a:solidFill>
              </a:rPr>
              <a:t> 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zh-TW" altLang="en-US" sz="1050">
                <a:solidFill>
                  <a:schemeClr val="tx1"/>
                </a:solidFill>
              </a:rPr>
              <a:t>回去充電站待命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zh-TW" altLang="en-US" sz="105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怎麼回去 </a:t>
            </a:r>
            <a:r>
              <a:rPr lang="en-US" altLang="zh-TW" sz="105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?</a:t>
            </a:r>
            <a:endParaRPr lang="zh-TW" altLang="en-US" sz="105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8542A7-55B0-EDAE-8494-8340B9034489}"/>
              </a:ext>
            </a:extLst>
          </p:cNvPr>
          <p:cNvSpPr/>
          <p:nvPr/>
        </p:nvSpPr>
        <p:spPr>
          <a:xfrm>
            <a:off x="1411651" y="2813847"/>
            <a:ext cx="3144332" cy="3280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9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1EC4E1-8A1D-0935-9E96-A537E5246FD5}"/>
              </a:ext>
            </a:extLst>
          </p:cNvPr>
          <p:cNvSpPr/>
          <p:nvPr/>
        </p:nvSpPr>
        <p:spPr>
          <a:xfrm>
            <a:off x="1411651" y="4398282"/>
            <a:ext cx="3144332" cy="3280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9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680E29-A562-682F-20C1-443FAF0F1852}"/>
              </a:ext>
            </a:extLst>
          </p:cNvPr>
          <p:cNvSpPr/>
          <p:nvPr/>
        </p:nvSpPr>
        <p:spPr>
          <a:xfrm>
            <a:off x="1411651" y="2813847"/>
            <a:ext cx="385552" cy="187149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9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A2EF67-A14F-0CBF-A22B-1D15021FD5FF}"/>
              </a:ext>
            </a:extLst>
          </p:cNvPr>
          <p:cNvSpPr/>
          <p:nvPr/>
        </p:nvSpPr>
        <p:spPr>
          <a:xfrm>
            <a:off x="4170432" y="2834352"/>
            <a:ext cx="385552" cy="189200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9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6DCBAD-4E65-ABEB-FD4E-5A8C9A25466A}"/>
              </a:ext>
            </a:extLst>
          </p:cNvPr>
          <p:cNvSpPr/>
          <p:nvPr/>
        </p:nvSpPr>
        <p:spPr>
          <a:xfrm>
            <a:off x="2511389" y="2444499"/>
            <a:ext cx="367077" cy="32807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chemeClr val="tx1"/>
                </a:solidFill>
              </a:rPr>
              <a:t>部門</a:t>
            </a:r>
            <a:endParaRPr lang="en-US" altLang="zh-TW" sz="900" b="1">
              <a:solidFill>
                <a:schemeClr val="tx1"/>
              </a:solidFill>
            </a:endParaRPr>
          </a:p>
          <a:p>
            <a:pPr algn="ctr"/>
            <a:r>
              <a:rPr lang="en-US" altLang="zh-TW" sz="900" b="1">
                <a:solidFill>
                  <a:schemeClr val="tx1"/>
                </a:solidFill>
              </a:rPr>
              <a:t>B</a:t>
            </a:r>
            <a:endParaRPr lang="zh-TW" altLang="en-US" sz="900" b="1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8823BB-4FA4-77C8-9EB9-8F16E942F8AE}"/>
              </a:ext>
            </a:extLst>
          </p:cNvPr>
          <p:cNvSpPr/>
          <p:nvPr/>
        </p:nvSpPr>
        <p:spPr>
          <a:xfrm>
            <a:off x="4612277" y="3585560"/>
            <a:ext cx="367077" cy="32807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chemeClr val="tx1"/>
                </a:solidFill>
              </a:rPr>
              <a:t>部門</a:t>
            </a:r>
            <a:endParaRPr lang="en-US" altLang="zh-TW" sz="900" b="1">
              <a:solidFill>
                <a:schemeClr val="tx1"/>
              </a:solidFill>
            </a:endParaRPr>
          </a:p>
          <a:p>
            <a:pPr algn="ctr"/>
            <a:r>
              <a:rPr lang="en-US" altLang="zh-TW" sz="900" b="1">
                <a:solidFill>
                  <a:schemeClr val="tx1"/>
                </a:solidFill>
              </a:rPr>
              <a:t>C</a:t>
            </a:r>
            <a:endParaRPr lang="zh-TW" altLang="en-US" sz="900" b="1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D03C94-514C-5712-4379-979C0BF9B9AC}"/>
              </a:ext>
            </a:extLst>
          </p:cNvPr>
          <p:cNvSpPr/>
          <p:nvPr/>
        </p:nvSpPr>
        <p:spPr>
          <a:xfrm>
            <a:off x="3207342" y="4771518"/>
            <a:ext cx="367077" cy="32807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chemeClr val="tx1"/>
                </a:solidFill>
              </a:rPr>
              <a:t>部門</a:t>
            </a:r>
            <a:endParaRPr lang="en-US" altLang="zh-TW" sz="900" b="1">
              <a:solidFill>
                <a:schemeClr val="tx1"/>
              </a:solidFill>
            </a:endParaRPr>
          </a:p>
          <a:p>
            <a:pPr algn="ctr"/>
            <a:r>
              <a:rPr lang="en-US" altLang="zh-TW" sz="900" b="1">
                <a:solidFill>
                  <a:schemeClr val="tx1"/>
                </a:solidFill>
              </a:rPr>
              <a:t>D</a:t>
            </a:r>
            <a:endParaRPr lang="zh-TW" altLang="en-US" sz="900" b="1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BA0669-1573-FAD4-C594-A7CD13F5263A}"/>
              </a:ext>
            </a:extLst>
          </p:cNvPr>
          <p:cNvSpPr/>
          <p:nvPr/>
        </p:nvSpPr>
        <p:spPr>
          <a:xfrm>
            <a:off x="988054" y="3788740"/>
            <a:ext cx="367077" cy="328071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900" b="1">
                <a:solidFill>
                  <a:schemeClr val="tx1"/>
                </a:solidFill>
              </a:rPr>
              <a:t>部門</a:t>
            </a:r>
            <a:endParaRPr lang="en-US" altLang="zh-TW" sz="900" b="1">
              <a:solidFill>
                <a:schemeClr val="tx1"/>
              </a:solidFill>
            </a:endParaRPr>
          </a:p>
          <a:p>
            <a:pPr algn="ctr"/>
            <a:r>
              <a:rPr lang="en-US" altLang="zh-TW" sz="900" b="1">
                <a:solidFill>
                  <a:schemeClr val="tx1"/>
                </a:solidFill>
              </a:rPr>
              <a:t>A</a:t>
            </a:r>
            <a:endParaRPr lang="zh-TW" altLang="en-US" sz="900" b="1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79A4264-8BD3-5188-6040-68D05C9CF931}"/>
              </a:ext>
            </a:extLst>
          </p:cNvPr>
          <p:cNvSpPr/>
          <p:nvPr/>
        </p:nvSpPr>
        <p:spPr>
          <a:xfrm>
            <a:off x="1616632" y="2951923"/>
            <a:ext cx="2763923" cy="1605170"/>
          </a:xfrm>
          <a:prstGeom prst="rect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9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CCFCE8-50FC-4AA7-859A-7DA298DA857E}"/>
              </a:ext>
            </a:extLst>
          </p:cNvPr>
          <p:cNvSpPr/>
          <p:nvPr/>
        </p:nvSpPr>
        <p:spPr>
          <a:xfrm>
            <a:off x="5807559" y="3671813"/>
            <a:ext cx="3143888" cy="529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>
                <a:solidFill>
                  <a:schemeClr val="tx1"/>
                </a:solidFill>
              </a:rPr>
              <a:t>A</a:t>
            </a:r>
            <a:r>
              <a:rPr lang="zh-TW" altLang="en-US" sz="1050">
                <a:solidFill>
                  <a:schemeClr val="tx1"/>
                </a:solidFill>
              </a:rPr>
              <a:t>部門</a:t>
            </a:r>
            <a:r>
              <a:rPr lang="en-US" altLang="zh-TW" sz="1050">
                <a:solidFill>
                  <a:schemeClr val="tx1"/>
                </a:solidFill>
              </a:rPr>
              <a:t>:</a:t>
            </a:r>
            <a:r>
              <a:rPr lang="zh-TW" altLang="en-US" sz="1050">
                <a:solidFill>
                  <a:schemeClr val="tx1"/>
                </a:solidFill>
              </a:rPr>
              <a:t> 呼叫車車 來</a:t>
            </a:r>
            <a:r>
              <a:rPr lang="en-US" altLang="zh-TW" sz="1050">
                <a:solidFill>
                  <a:schemeClr val="tx1"/>
                </a:solidFill>
              </a:rPr>
              <a:t>A</a:t>
            </a:r>
            <a:r>
              <a:rPr lang="zh-TW" altLang="en-US" sz="1050">
                <a:solidFill>
                  <a:schemeClr val="tx1"/>
                </a:solidFill>
              </a:rPr>
              <a:t>部門 拿物品 去給</a:t>
            </a:r>
            <a:r>
              <a:rPr lang="en-US" altLang="zh-TW" sz="1050">
                <a:solidFill>
                  <a:schemeClr val="tx1"/>
                </a:solidFill>
              </a:rPr>
              <a:t>C</a:t>
            </a:r>
            <a:r>
              <a:rPr lang="zh-TW" altLang="en-US" sz="1050">
                <a:solidFill>
                  <a:schemeClr val="tx1"/>
                </a:solidFill>
              </a:rPr>
              <a:t>部門</a:t>
            </a:r>
            <a:endParaRPr lang="en-US" altLang="zh-TW" sz="1050">
              <a:solidFill>
                <a:schemeClr val="tx1"/>
              </a:solidFill>
            </a:endParaRPr>
          </a:p>
          <a:p>
            <a:r>
              <a:rPr lang="en-US" altLang="zh-TW" sz="1050">
                <a:solidFill>
                  <a:schemeClr val="tx1"/>
                </a:solidFill>
              </a:rPr>
              <a:t>A</a:t>
            </a:r>
            <a:r>
              <a:rPr lang="zh-TW" altLang="en-US" sz="1050">
                <a:solidFill>
                  <a:schemeClr val="tx1"/>
                </a:solidFill>
              </a:rPr>
              <a:t>部門</a:t>
            </a:r>
            <a:r>
              <a:rPr lang="en-US" altLang="zh-TW" sz="1050">
                <a:solidFill>
                  <a:schemeClr val="tx1"/>
                </a:solidFill>
              </a:rPr>
              <a:t>:</a:t>
            </a:r>
            <a:r>
              <a:rPr lang="zh-TW" altLang="en-US" sz="1050">
                <a:solidFill>
                  <a:schemeClr val="tx1"/>
                </a:solidFill>
              </a:rPr>
              <a:t> 呼叫車車 去</a:t>
            </a:r>
            <a:r>
              <a:rPr lang="en-US" altLang="zh-TW" sz="1050">
                <a:solidFill>
                  <a:schemeClr val="tx1"/>
                </a:solidFill>
              </a:rPr>
              <a:t>C</a:t>
            </a:r>
            <a:r>
              <a:rPr lang="zh-TW" altLang="en-US" sz="1050">
                <a:solidFill>
                  <a:schemeClr val="tx1"/>
                </a:solidFill>
              </a:rPr>
              <a:t>部門 拿物品 回來</a:t>
            </a:r>
            <a:r>
              <a:rPr lang="en-US" altLang="zh-TW" sz="1050">
                <a:solidFill>
                  <a:schemeClr val="tx1"/>
                </a:solidFill>
              </a:rPr>
              <a:t>A</a:t>
            </a:r>
            <a:r>
              <a:rPr lang="zh-TW" altLang="en-US" sz="1050">
                <a:solidFill>
                  <a:schemeClr val="tx1"/>
                </a:solidFill>
              </a:rPr>
              <a:t>部門</a:t>
            </a:r>
            <a:endParaRPr lang="en-US" altLang="zh-TW" sz="1050">
              <a:solidFill>
                <a:schemeClr val="tx1"/>
              </a:solidFill>
            </a:endParaRPr>
          </a:p>
          <a:p>
            <a:r>
              <a:rPr lang="en-US" altLang="zh-TW" sz="105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zh-TW" altLang="en-US" sz="1050">
                <a:solidFill>
                  <a:schemeClr val="tx1"/>
                </a:solidFill>
                <a:highlight>
                  <a:srgbClr val="FFFF00"/>
                </a:highlight>
              </a:rPr>
              <a:t>最短路徑問題</a:t>
            </a:r>
            <a:r>
              <a:rPr lang="en-US" altLang="zh-TW" sz="105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  <a:endParaRPr lang="zh-TW" altLang="en-US" sz="105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0B542A2-3332-962E-8F1B-85991FD198AF}"/>
              </a:ext>
            </a:extLst>
          </p:cNvPr>
          <p:cNvSpPr/>
          <p:nvPr/>
        </p:nvSpPr>
        <p:spPr>
          <a:xfrm>
            <a:off x="5807559" y="4322143"/>
            <a:ext cx="3143888" cy="718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>
                <a:solidFill>
                  <a:schemeClr val="tx1"/>
                </a:solidFill>
              </a:rPr>
              <a:t>【</a:t>
            </a:r>
            <a:r>
              <a:rPr lang="zh-TW" altLang="en-US" sz="1050">
                <a:solidFill>
                  <a:schemeClr val="tx1"/>
                </a:solidFill>
              </a:rPr>
              <a:t>最後還有時間的話</a:t>
            </a:r>
            <a:r>
              <a:rPr lang="en-US" altLang="zh-TW" sz="1050">
                <a:solidFill>
                  <a:schemeClr val="tx1"/>
                </a:solidFill>
              </a:rPr>
              <a:t>】</a:t>
            </a:r>
          </a:p>
          <a:p>
            <a:r>
              <a:rPr lang="zh-TW" altLang="en-US" sz="1050">
                <a:solidFill>
                  <a:schemeClr val="tx1"/>
                </a:solidFill>
              </a:rPr>
              <a:t>人臉辨識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哪位員工</a:t>
            </a:r>
            <a:r>
              <a:rPr lang="zh-TW" altLang="en-US" sz="1050" b="1" u="sng">
                <a:solidFill>
                  <a:schemeClr val="tx1"/>
                </a:solidFill>
                <a:sym typeface="Wingdings" panose="05000000000000000000" pitchFamily="2" charset="2"/>
              </a:rPr>
              <a:t>取件</a:t>
            </a:r>
            <a:endParaRPr lang="en-US" altLang="zh-TW" sz="1050" b="1" u="sng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zh-TW" altLang="en-US" sz="1050">
                <a:solidFill>
                  <a:schemeClr val="tx1"/>
                </a:solidFill>
              </a:rPr>
              <a:t>送錯東西怎麼辦 </a:t>
            </a:r>
            <a:r>
              <a:rPr lang="en-US" altLang="zh-TW" sz="1050">
                <a:solidFill>
                  <a:schemeClr val="tx1"/>
                </a:solidFill>
              </a:rPr>
              <a:t>?</a:t>
            </a:r>
            <a:r>
              <a:rPr lang="zh-TW" altLang="en-US" sz="1050">
                <a:solidFill>
                  <a:schemeClr val="tx1"/>
                </a:solidFill>
              </a:rPr>
              <a:t> 同時被兩個呼叫怎麼辦 </a:t>
            </a:r>
            <a:r>
              <a:rPr lang="en-US" altLang="zh-TW" sz="1050">
                <a:solidFill>
                  <a:schemeClr val="tx1"/>
                </a:solidFill>
              </a:rPr>
              <a:t>?</a:t>
            </a:r>
            <a:r>
              <a:rPr lang="zh-TW" altLang="en-US" sz="1050">
                <a:solidFill>
                  <a:schemeClr val="tx1"/>
                </a:solidFill>
              </a:rPr>
              <a:t> 優先序</a:t>
            </a:r>
            <a:endParaRPr lang="en-US" altLang="zh-TW" sz="1050">
              <a:solidFill>
                <a:schemeClr val="tx1"/>
              </a:solidFill>
            </a:endParaRPr>
          </a:p>
          <a:p>
            <a:r>
              <a:rPr lang="zh-TW" altLang="en-US" sz="1050">
                <a:solidFill>
                  <a:schemeClr val="tx1"/>
                </a:solidFill>
              </a:rPr>
              <a:t>每個部門</a:t>
            </a:r>
            <a:r>
              <a:rPr lang="en-US" altLang="zh-TW" sz="1050">
                <a:solidFill>
                  <a:schemeClr val="tx1"/>
                </a:solidFill>
              </a:rPr>
              <a:t>1</a:t>
            </a:r>
            <a:r>
              <a:rPr lang="zh-TW" altLang="en-US" sz="1050">
                <a:solidFill>
                  <a:schemeClr val="tx1"/>
                </a:solidFill>
              </a:rPr>
              <a:t>台樹莓派 </a:t>
            </a:r>
            <a:r>
              <a:rPr lang="en-US" altLang="zh-TW" sz="1050">
                <a:solidFill>
                  <a:schemeClr val="tx1"/>
                </a:solidFill>
              </a:rPr>
              <a:t>+</a:t>
            </a:r>
            <a:r>
              <a:rPr lang="zh-TW" altLang="en-US" sz="1050">
                <a:solidFill>
                  <a:schemeClr val="tx1"/>
                </a:solidFill>
              </a:rPr>
              <a:t> 按鈕 </a:t>
            </a:r>
            <a:r>
              <a:rPr lang="en-US" altLang="zh-TW" sz="1050">
                <a:solidFill>
                  <a:schemeClr val="tx1"/>
                </a:solidFill>
              </a:rPr>
              <a:t>(</a:t>
            </a:r>
            <a:r>
              <a:rPr lang="zh-TW" altLang="en-US" sz="1050">
                <a:solidFill>
                  <a:schemeClr val="tx1"/>
                </a:solidFill>
              </a:rPr>
              <a:t>按下按鈕呼叫車車</a:t>
            </a:r>
            <a:r>
              <a:rPr lang="en-US" altLang="zh-TW" sz="1050">
                <a:solidFill>
                  <a:schemeClr val="tx1"/>
                </a:solidFill>
              </a:rPr>
              <a:t>)</a:t>
            </a:r>
            <a:endParaRPr lang="zh-TW" altLang="en-US" sz="105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38AD249-5CC2-6487-434A-383967DF3D49}"/>
              </a:ext>
            </a:extLst>
          </p:cNvPr>
          <p:cNvSpPr/>
          <p:nvPr/>
        </p:nvSpPr>
        <p:spPr>
          <a:xfrm>
            <a:off x="464696" y="1015120"/>
            <a:ext cx="5091279" cy="1368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AutoNum type="arabicPeriod"/>
            </a:pPr>
            <a:r>
              <a:rPr lang="zh-TW" altLang="en-US" sz="1050" b="1">
                <a:solidFill>
                  <a:schemeClr val="tx1"/>
                </a:solidFill>
              </a:rPr>
              <a:t>動機</a:t>
            </a:r>
            <a:r>
              <a:rPr lang="en-US" altLang="zh-TW" sz="1050" b="1">
                <a:solidFill>
                  <a:schemeClr val="tx1"/>
                </a:solidFill>
              </a:rPr>
              <a:t>: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zh-TW" altLang="en-US" sz="1050">
                <a:solidFill>
                  <a:schemeClr val="tx1"/>
                </a:solidFill>
              </a:rPr>
              <a:t>不論在什麼樣的場景，總是會有運送物品的需求 </a:t>
            </a:r>
            <a:r>
              <a:rPr lang="en-US" altLang="zh-TW" sz="1050">
                <a:solidFill>
                  <a:schemeClr val="tx1"/>
                </a:solidFill>
              </a:rPr>
              <a:t>(</a:t>
            </a:r>
            <a:r>
              <a:rPr lang="zh-TW" altLang="en-US" sz="1050">
                <a:solidFill>
                  <a:schemeClr val="tx1"/>
                </a:solidFill>
              </a:rPr>
              <a:t>公文、料件、半成品、測試品</a:t>
            </a:r>
            <a:r>
              <a:rPr lang="en-US" altLang="zh-TW" sz="1050">
                <a:solidFill>
                  <a:schemeClr val="tx1"/>
                </a:solidFill>
              </a:rPr>
              <a:t>..)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zh-TW" altLang="en-US" sz="1050">
                <a:solidFill>
                  <a:schemeClr val="tx1"/>
                </a:solidFill>
              </a:rPr>
              <a:t>是否能夠降低這樣的人力成本，使員工更專注處理高產值的工作 </a:t>
            </a:r>
            <a:r>
              <a:rPr lang="en-US" altLang="zh-TW" sz="1050">
                <a:solidFill>
                  <a:schemeClr val="tx1"/>
                </a:solidFill>
              </a:rPr>
              <a:t>?</a:t>
            </a:r>
          </a:p>
          <a:p>
            <a:pPr marL="257175" indent="-257175">
              <a:buFontTx/>
              <a:buAutoNum type="arabicPeriod"/>
            </a:pPr>
            <a:r>
              <a:rPr lang="zh-TW" altLang="en-US" sz="1050" b="1">
                <a:solidFill>
                  <a:schemeClr val="tx1"/>
                </a:solidFill>
              </a:rPr>
              <a:t>商業價值</a:t>
            </a:r>
            <a:r>
              <a:rPr lang="en-US" altLang="zh-TW" sz="1050" b="1">
                <a:solidFill>
                  <a:schemeClr val="tx1"/>
                </a:solidFill>
              </a:rPr>
              <a:t>:</a:t>
            </a:r>
            <a:r>
              <a:rPr lang="zh-TW" altLang="en-US" sz="1050" b="1">
                <a:solidFill>
                  <a:schemeClr val="tx1"/>
                </a:solidFill>
              </a:rPr>
              <a:t> </a:t>
            </a:r>
            <a:r>
              <a:rPr lang="zh-TW" altLang="en-US" sz="1050">
                <a:solidFill>
                  <a:schemeClr val="tx1"/>
                </a:solidFill>
              </a:rPr>
              <a:t>降低人力成本，提升員工工作效率</a:t>
            </a:r>
            <a:endParaRPr lang="en-US" altLang="zh-TW" sz="1050">
              <a:solidFill>
                <a:schemeClr val="tx1"/>
              </a:solidFill>
            </a:endParaRPr>
          </a:p>
          <a:p>
            <a:pPr marL="257175" indent="-257175">
              <a:buAutoNum type="arabicPeriod"/>
            </a:pPr>
            <a:r>
              <a:rPr lang="zh-TW" altLang="en-US" sz="1050" b="1">
                <a:solidFill>
                  <a:schemeClr val="tx1"/>
                </a:solidFill>
              </a:rPr>
              <a:t>資料如何取得</a:t>
            </a:r>
            <a:r>
              <a:rPr lang="en-US" altLang="zh-TW" sz="1050" b="1">
                <a:solidFill>
                  <a:schemeClr val="tx1"/>
                </a:solidFill>
              </a:rPr>
              <a:t>:</a:t>
            </a:r>
            <a:br>
              <a:rPr lang="en-US" altLang="zh-TW" sz="1050">
                <a:solidFill>
                  <a:schemeClr val="tx1"/>
                </a:solidFill>
              </a:rPr>
            </a:br>
            <a:r>
              <a:rPr lang="zh-TW" altLang="en-US" sz="1050" u="sng">
                <a:solidFill>
                  <a:schemeClr val="tx1"/>
                </a:solidFill>
              </a:rPr>
              <a:t>循跡</a:t>
            </a:r>
            <a:r>
              <a:rPr lang="zh-TW" altLang="en-US" sz="1050">
                <a:solidFill>
                  <a:schemeClr val="tx1"/>
                </a:solidFill>
              </a:rPr>
              <a:t>辨識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原道路反覆行駛</a:t>
            </a:r>
            <a:b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zh-TW" altLang="en-US" sz="1050" u="sng">
                <a:solidFill>
                  <a:schemeClr val="tx1"/>
                </a:solidFill>
                <a:sym typeface="Wingdings" panose="05000000000000000000" pitchFamily="2" charset="2"/>
              </a:rPr>
              <a:t>人臉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辨識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登入系統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組員各角度攝影</a:t>
            </a:r>
            <a:b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zh-TW" altLang="en-US" sz="1050" u="sng">
                <a:solidFill>
                  <a:schemeClr val="tx1"/>
                </a:solidFill>
                <a:sym typeface="Wingdings" panose="05000000000000000000" pitchFamily="2" charset="2"/>
              </a:rPr>
              <a:t>部門外觀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辨識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A4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印刷各角度錄影拍攝 轉 每偵照片 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or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1050" err="1">
                <a:solidFill>
                  <a:schemeClr val="tx1"/>
                </a:solidFill>
                <a:sym typeface="Wingdings" panose="05000000000000000000" pitchFamily="2" charset="2"/>
              </a:rPr>
              <a:t>QRCode</a:t>
            </a:r>
            <a:r>
              <a:rPr lang="en-US" altLang="zh-TW" sz="105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zh-TW" altLang="en-US" sz="1050">
                <a:solidFill>
                  <a:schemeClr val="tx1"/>
                </a:solidFill>
                <a:sym typeface="Wingdings" panose="05000000000000000000" pitchFamily="2" charset="2"/>
              </a:rPr>
              <a:t>部門號碼辨識</a:t>
            </a:r>
            <a:endParaRPr lang="zh-TW" altLang="en-US" sz="1050">
              <a:solidFill>
                <a:schemeClr val="tx1"/>
              </a:solidFill>
            </a:endParaRPr>
          </a:p>
        </p:txBody>
      </p:sp>
      <p:pic>
        <p:nvPicPr>
          <p:cNvPr id="2" name="圖片 1" descr="一張含有 螢幕擷取畫面, 美工圖案, 圖形, 設計 的圖片&#10;&#10;自動產生的描述">
            <a:extLst>
              <a:ext uri="{FF2B5EF4-FFF2-40B4-BE49-F238E27FC236}">
                <a16:creationId xmlns:a16="http://schemas.microsoft.com/office/drawing/2014/main" id="{87732536-0C95-7931-7C0C-DCE670DB0D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56" y="3319340"/>
            <a:ext cx="641127" cy="641127"/>
          </a:xfrm>
          <a:prstGeom prst="rect">
            <a:avLst/>
          </a:prstGeom>
          <a:noFill/>
          <a:effectLst>
            <a:glow rad="101600">
              <a:schemeClr val="bg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358971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CE4363C-654F-2763-0F11-E59E2A691CFE}"/>
              </a:ext>
            </a:extLst>
          </p:cNvPr>
          <p:cNvGrpSpPr/>
          <p:nvPr/>
        </p:nvGrpSpPr>
        <p:grpSpPr>
          <a:xfrm>
            <a:off x="327836" y="255334"/>
            <a:ext cx="8488328" cy="4632827"/>
            <a:chOff x="560248" y="182963"/>
            <a:chExt cx="11317772" cy="617711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ABC5001-DEF6-9BB1-1C34-6FDBB2969076}"/>
                </a:ext>
              </a:extLst>
            </p:cNvPr>
            <p:cNvSpPr/>
            <p:nvPr/>
          </p:nvSpPr>
          <p:spPr>
            <a:xfrm>
              <a:off x="7341705" y="182963"/>
              <a:ext cx="1402080" cy="55327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網頁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00CEEE-71FF-B07A-F472-F388EA105CFA}"/>
                </a:ext>
              </a:extLst>
            </p:cNvPr>
            <p:cNvSpPr/>
            <p:nvPr/>
          </p:nvSpPr>
          <p:spPr>
            <a:xfrm>
              <a:off x="9595996" y="3701043"/>
              <a:ext cx="1402080" cy="71561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05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</a:t>
              </a:r>
              <a:endParaRPr lang="zh-TW" altLang="en-US" sz="1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A367D4-2A9B-F9A8-122D-715BF5AFD7D3}"/>
                </a:ext>
              </a:extLst>
            </p:cNvPr>
            <p:cNvSpPr/>
            <p:nvPr/>
          </p:nvSpPr>
          <p:spPr>
            <a:xfrm>
              <a:off x="10475940" y="4637407"/>
              <a:ext cx="1402080" cy="389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帳號密碼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5F61A7-B0DB-DB15-BE3D-E71CA8641BF7}"/>
                </a:ext>
              </a:extLst>
            </p:cNvPr>
            <p:cNvSpPr/>
            <p:nvPr/>
          </p:nvSpPr>
          <p:spPr>
            <a:xfrm>
              <a:off x="10475940" y="5179089"/>
              <a:ext cx="1402080" cy="389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部門員工資料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B47DAFD-A5D3-329E-4C09-290CC7C46CD1}"/>
                </a:ext>
              </a:extLst>
            </p:cNvPr>
            <p:cNvSpPr/>
            <p:nvPr/>
          </p:nvSpPr>
          <p:spPr>
            <a:xfrm>
              <a:off x="10475940" y="5720771"/>
              <a:ext cx="1402080" cy="389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送貨記錄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50F12C2-08CC-446A-8034-A5BBC2775AE4}"/>
                </a:ext>
              </a:extLst>
            </p:cNvPr>
            <p:cNvSpPr/>
            <p:nvPr/>
          </p:nvSpPr>
          <p:spPr>
            <a:xfrm>
              <a:off x="6599582" y="3701042"/>
              <a:ext cx="1402080" cy="71561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後端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7A46E10-D398-03B7-0002-CE01CC2F3959}"/>
                </a:ext>
              </a:extLst>
            </p:cNvPr>
            <p:cNvSpPr/>
            <p:nvPr/>
          </p:nvSpPr>
          <p:spPr>
            <a:xfrm>
              <a:off x="7774645" y="860487"/>
              <a:ext cx="1938279" cy="436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登入畫面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2399D1-6A0F-C7A3-BC2A-407F55003797}"/>
                </a:ext>
              </a:extLst>
            </p:cNvPr>
            <p:cNvSpPr/>
            <p:nvPr/>
          </p:nvSpPr>
          <p:spPr>
            <a:xfrm>
              <a:off x="7774643" y="1899328"/>
              <a:ext cx="1938279" cy="436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歷史紀錄</a:t>
              </a:r>
              <a:endParaRPr lang="en-US" altLang="zh-TW" sz="105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42D36AC-940D-C86E-DC77-EE0EB506A95C}"/>
                </a:ext>
              </a:extLst>
            </p:cNvPr>
            <p:cNvSpPr/>
            <p:nvPr/>
          </p:nvSpPr>
          <p:spPr>
            <a:xfrm>
              <a:off x="560248" y="4665939"/>
              <a:ext cx="4131021" cy="36907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9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樹莓派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C75B09C-01D7-9580-2A6E-B8723EA95084}"/>
                </a:ext>
              </a:extLst>
            </p:cNvPr>
            <p:cNvSpPr/>
            <p:nvPr/>
          </p:nvSpPr>
          <p:spPr>
            <a:xfrm>
              <a:off x="3675661" y="3659958"/>
              <a:ext cx="1015607" cy="818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050">
                  <a:solidFill>
                    <a:schemeClr val="tx1"/>
                  </a:solidFill>
                </a:rPr>
                <a:t>Server</a:t>
              </a:r>
            </a:p>
            <a:p>
              <a:pPr algn="ctr"/>
              <a:r>
                <a:rPr lang="en-US" altLang="zh-TW" sz="1050">
                  <a:solidFill>
                    <a:schemeClr val="tx1"/>
                  </a:solidFill>
                </a:rPr>
                <a:t>Node.JS</a:t>
              </a:r>
            </a:p>
            <a:p>
              <a:pPr algn="ctr"/>
              <a:r>
                <a:rPr lang="en-US" altLang="zh-TW" sz="1050">
                  <a:solidFill>
                    <a:schemeClr val="tx1"/>
                  </a:solidFill>
                </a:rPr>
                <a:t>(Listen)</a:t>
              </a:r>
              <a:endParaRPr lang="zh-TW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A7FCA63-5719-D8CD-E410-4BCF0560CA7A}"/>
                </a:ext>
              </a:extLst>
            </p:cNvPr>
            <p:cNvSpPr/>
            <p:nvPr/>
          </p:nvSpPr>
          <p:spPr>
            <a:xfrm>
              <a:off x="3738266" y="2335362"/>
              <a:ext cx="890400" cy="794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900">
                  <a:solidFill>
                    <a:schemeClr val="tx1"/>
                  </a:solidFill>
                </a:rPr>
                <a:t>Cam 1</a:t>
              </a:r>
            </a:p>
            <a:p>
              <a:pPr algn="ctr"/>
              <a:endParaRPr lang="en-US" altLang="zh-TW" sz="90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900">
                  <a:solidFill>
                    <a:schemeClr val="tx1"/>
                  </a:solidFill>
                </a:rPr>
                <a:t>道路循跡</a:t>
              </a: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763FE1CF-6360-F3C7-ACE4-0B3A18065B2E}"/>
                </a:ext>
              </a:extLst>
            </p:cNvPr>
            <p:cNvCxnSpPr>
              <a:cxnSpLocks/>
              <a:stCxn id="23" idx="3"/>
              <a:endCxn id="12" idx="1"/>
            </p:cNvCxnSpPr>
            <p:nvPr/>
          </p:nvCxnSpPr>
          <p:spPr>
            <a:xfrm>
              <a:off x="3578762" y="2732705"/>
              <a:ext cx="96899" cy="13366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935A92A-9D96-2BB3-2450-C7FE261266F3}"/>
                </a:ext>
              </a:extLst>
            </p:cNvPr>
            <p:cNvSpPr/>
            <p:nvPr/>
          </p:nvSpPr>
          <p:spPr>
            <a:xfrm>
              <a:off x="802143" y="3734605"/>
              <a:ext cx="1015607" cy="377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750" b="1">
                  <a:solidFill>
                    <a:schemeClr val="tx1"/>
                  </a:solidFill>
                  <a:highlight>
                    <a:srgbClr val="FFFF00"/>
                  </a:highlight>
                </a:rPr>
                <a:t>(GO)</a:t>
              </a:r>
              <a:endParaRPr lang="zh-TW" altLang="en-US" sz="750" b="1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7F6F5B9-5E67-4BD5-3FD0-4036EDBDAD20}"/>
                </a:ext>
              </a:extLst>
            </p:cNvPr>
            <p:cNvSpPr/>
            <p:nvPr/>
          </p:nvSpPr>
          <p:spPr>
            <a:xfrm>
              <a:off x="1177891" y="5859876"/>
              <a:ext cx="1015607" cy="497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開始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719BD6E-AAE7-CEDF-760E-884C7078712D}"/>
                </a:ext>
              </a:extLst>
            </p:cNvPr>
            <p:cNvSpPr/>
            <p:nvPr/>
          </p:nvSpPr>
          <p:spPr>
            <a:xfrm>
              <a:off x="3056692" y="5862642"/>
              <a:ext cx="1015607" cy="497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停止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1F24303-161F-2E5C-AFFC-90F33B3F8329}"/>
                </a:ext>
              </a:extLst>
            </p:cNvPr>
            <p:cNvSpPr/>
            <p:nvPr/>
          </p:nvSpPr>
          <p:spPr>
            <a:xfrm>
              <a:off x="7774644" y="1388312"/>
              <a:ext cx="1938279" cy="436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服務畫面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7787DF8-6A79-1E7F-3CD3-EAB5ECC46D01}"/>
                </a:ext>
              </a:extLst>
            </p:cNvPr>
            <p:cNvSpPr/>
            <p:nvPr/>
          </p:nvSpPr>
          <p:spPr>
            <a:xfrm>
              <a:off x="2688362" y="2335362"/>
              <a:ext cx="890400" cy="794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900">
                  <a:solidFill>
                    <a:schemeClr val="tx1"/>
                  </a:solidFill>
                </a:rPr>
                <a:t>Cam 2</a:t>
              </a:r>
            </a:p>
            <a:p>
              <a:pPr algn="ctr"/>
              <a:endParaRPr lang="en-US" altLang="zh-TW" sz="90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900">
                  <a:solidFill>
                    <a:schemeClr val="tx1"/>
                  </a:solidFill>
                </a:rPr>
                <a:t>部門辨識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759A35D-0C8B-790E-177B-D19C95B16DAD}"/>
                </a:ext>
              </a:extLst>
            </p:cNvPr>
            <p:cNvSpPr/>
            <p:nvPr/>
          </p:nvSpPr>
          <p:spPr>
            <a:xfrm>
              <a:off x="1177891" y="5160810"/>
              <a:ext cx="2895733" cy="497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車輪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8B10B79-E3A9-0ECF-2BCC-660F918B282D}"/>
                </a:ext>
              </a:extLst>
            </p:cNvPr>
            <p:cNvSpPr/>
            <p:nvPr/>
          </p:nvSpPr>
          <p:spPr>
            <a:xfrm>
              <a:off x="560248" y="2335362"/>
              <a:ext cx="890398" cy="794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900">
                  <a:solidFill>
                    <a:schemeClr val="tx1"/>
                  </a:solidFill>
                </a:rPr>
                <a:t>Button</a:t>
              </a:r>
              <a:r>
                <a:rPr lang="zh-TW" altLang="en-US" sz="900">
                  <a:solidFill>
                    <a:schemeClr val="tx1"/>
                  </a:solidFill>
                </a:rPr>
                <a:t> 送</a:t>
              </a:r>
              <a:endParaRPr lang="en-US" altLang="zh-TW" sz="90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900">
                  <a:solidFill>
                    <a:schemeClr val="tx1"/>
                  </a:solidFill>
                </a:rPr>
                <a:t>Button </a:t>
              </a:r>
              <a:r>
                <a:rPr lang="zh-TW" altLang="en-US" sz="900">
                  <a:solidFill>
                    <a:schemeClr val="tx1"/>
                  </a:solidFill>
                </a:rPr>
                <a:t>收</a:t>
              </a:r>
              <a:endParaRPr lang="en-US" altLang="zh-TW" sz="900">
                <a:solidFill>
                  <a:schemeClr val="tx1"/>
                </a:solidFill>
              </a:endParaRPr>
            </a:p>
          </p:txBody>
        </p:sp>
        <p:cxnSp>
          <p:nvCxnSpPr>
            <p:cNvPr id="36" name="接點: 肘形 35">
              <a:extLst>
                <a:ext uri="{FF2B5EF4-FFF2-40B4-BE49-F238E27FC236}">
                  <a16:creationId xmlns:a16="http://schemas.microsoft.com/office/drawing/2014/main" id="{33E8850B-B412-F98A-CDCC-0E3C87F73643}"/>
                </a:ext>
              </a:extLst>
            </p:cNvPr>
            <p:cNvCxnSpPr>
              <a:cxnSpLocks/>
              <a:stCxn id="16" idx="1"/>
              <a:endCxn id="11" idx="0"/>
            </p:cNvCxnSpPr>
            <p:nvPr/>
          </p:nvCxnSpPr>
          <p:spPr>
            <a:xfrm rot="10800000" flipV="1">
              <a:off x="7300622" y="1606328"/>
              <a:ext cx="474022" cy="2094713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FA937CB-74D0-BF3A-0623-D89DDB6C087E}"/>
                </a:ext>
              </a:extLst>
            </p:cNvPr>
            <p:cNvSpPr/>
            <p:nvPr/>
          </p:nvSpPr>
          <p:spPr>
            <a:xfrm>
              <a:off x="2773564" y="3194291"/>
              <a:ext cx="1015607" cy="377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750" b="1">
                  <a:solidFill>
                    <a:schemeClr val="tx1"/>
                  </a:solidFill>
                  <a:highlight>
                    <a:srgbClr val="FFFF00"/>
                  </a:highlight>
                </a:rPr>
                <a:t>(STOP)</a:t>
              </a:r>
              <a:endParaRPr lang="zh-TW" altLang="en-US" sz="750" b="1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512F1D6-A3B3-9D8E-446B-00527E5E4F45}"/>
                </a:ext>
              </a:extLst>
            </p:cNvPr>
            <p:cNvSpPr/>
            <p:nvPr/>
          </p:nvSpPr>
          <p:spPr>
            <a:xfrm>
              <a:off x="5037986" y="3734605"/>
              <a:ext cx="1015607" cy="377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750" b="1">
                  <a:solidFill>
                    <a:schemeClr val="tx1"/>
                  </a:solidFill>
                  <a:highlight>
                    <a:srgbClr val="FFFF00"/>
                  </a:highlight>
                </a:rPr>
                <a:t>(GO)</a:t>
              </a:r>
              <a:endParaRPr lang="zh-TW" altLang="en-US" sz="750" b="1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090002-C387-1400-8A05-82B7DBF24417}"/>
                </a:ext>
              </a:extLst>
            </p:cNvPr>
            <p:cNvSpPr/>
            <p:nvPr/>
          </p:nvSpPr>
          <p:spPr>
            <a:xfrm>
              <a:off x="7774643" y="2410344"/>
              <a:ext cx="1938279" cy="436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050">
                  <a:solidFill>
                    <a:schemeClr val="tx1"/>
                  </a:solidFill>
                </a:rPr>
                <a:t>員工名單</a:t>
              </a:r>
              <a:endParaRPr lang="en-US" altLang="zh-TW" sz="1050">
                <a:solidFill>
                  <a:schemeClr val="tx1"/>
                </a:solidFill>
              </a:endParaRP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47C08B9-CF15-EC99-CD2B-762834A1E596}"/>
                </a:ext>
              </a:extLst>
            </p:cNvPr>
            <p:cNvCxnSpPr>
              <a:cxnSpLocks/>
              <a:stCxn id="11" idx="3"/>
              <a:endCxn id="5" idx="1"/>
            </p:cNvCxnSpPr>
            <p:nvPr/>
          </p:nvCxnSpPr>
          <p:spPr>
            <a:xfrm>
              <a:off x="8001662" y="4058850"/>
              <a:ext cx="159433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1D587955-DCBE-C9FD-A625-DBF815B1617C}"/>
                </a:ext>
              </a:extLst>
            </p:cNvPr>
            <p:cNvCxnSpPr>
              <a:cxnSpLocks/>
              <a:stCxn id="11" idx="1"/>
              <a:endCxn id="12" idx="3"/>
            </p:cNvCxnSpPr>
            <p:nvPr/>
          </p:nvCxnSpPr>
          <p:spPr>
            <a:xfrm flipH="1">
              <a:off x="4691268" y="4058850"/>
              <a:ext cx="1908314" cy="105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接點: 肘形 61">
              <a:extLst>
                <a:ext uri="{FF2B5EF4-FFF2-40B4-BE49-F238E27FC236}">
                  <a16:creationId xmlns:a16="http://schemas.microsoft.com/office/drawing/2014/main" id="{11E3E957-3276-2BAE-DCD5-D309A82A23C1}"/>
                </a:ext>
              </a:extLst>
            </p:cNvPr>
            <p:cNvCxnSpPr>
              <a:cxnSpLocks/>
              <a:stCxn id="31" idx="2"/>
              <a:endCxn id="12" idx="1"/>
            </p:cNvCxnSpPr>
            <p:nvPr/>
          </p:nvCxnSpPr>
          <p:spPr>
            <a:xfrm rot="16200000" flipH="1">
              <a:off x="1870892" y="2264603"/>
              <a:ext cx="939325" cy="267021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FB7B920-4AEC-C585-C88D-A837B89002D2}"/>
                </a:ext>
              </a:extLst>
            </p:cNvPr>
            <p:cNvSpPr/>
            <p:nvPr/>
          </p:nvSpPr>
          <p:spPr>
            <a:xfrm>
              <a:off x="560248" y="182963"/>
              <a:ext cx="2573314" cy="613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系統架構圖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35AA5CC-D29A-B5B1-687F-769C7BFD7C9E}"/>
                </a:ext>
              </a:extLst>
            </p:cNvPr>
            <p:cNvSpPr/>
            <p:nvPr/>
          </p:nvSpPr>
          <p:spPr>
            <a:xfrm>
              <a:off x="1625468" y="2335362"/>
              <a:ext cx="890400" cy="794686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900">
                  <a:solidFill>
                    <a:schemeClr val="tx1"/>
                  </a:solidFill>
                </a:rPr>
                <a:t>Cam 3</a:t>
              </a:r>
            </a:p>
            <a:p>
              <a:pPr algn="ctr"/>
              <a:r>
                <a:rPr lang="zh-TW" altLang="en-US" sz="900">
                  <a:solidFill>
                    <a:schemeClr val="tx1"/>
                  </a:solidFill>
                </a:rPr>
                <a:t>辨識</a:t>
              </a:r>
              <a:endParaRPr lang="en-US" altLang="zh-TW" sz="90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900">
                  <a:solidFill>
                    <a:schemeClr val="tx1"/>
                  </a:solidFill>
                </a:rPr>
                <a:t>收件人</a:t>
              </a:r>
              <a:endParaRPr lang="en-US" altLang="zh-TW" sz="90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900">
                  <a:solidFill>
                    <a:schemeClr val="tx1"/>
                  </a:solidFill>
                </a:rPr>
                <a:t>(</a:t>
              </a:r>
              <a:r>
                <a:rPr lang="zh-TW" altLang="en-US" sz="900">
                  <a:solidFill>
                    <a:schemeClr val="tx1"/>
                  </a:solidFill>
                </a:rPr>
                <a:t>還有時間</a:t>
              </a:r>
              <a:r>
                <a:rPr lang="en-US" altLang="zh-TW" sz="900">
                  <a:solidFill>
                    <a:schemeClr val="tx1"/>
                  </a:solidFill>
                </a:rPr>
                <a:t>)</a:t>
              </a:r>
              <a:endParaRPr lang="zh-TW" alt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6554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圖片 1039" descr="一張含有 平面設計, 海報, 圖形, 卡通 的圖片&#10;&#10;自動產生的描述">
            <a:extLst>
              <a:ext uri="{FF2B5EF4-FFF2-40B4-BE49-F238E27FC236}">
                <a16:creationId xmlns:a16="http://schemas.microsoft.com/office/drawing/2014/main" id="{9901BECB-EAB0-49A4-946C-F41BB0CADE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8003" r="6614" b="16519"/>
          <a:stretch/>
        </p:blipFill>
        <p:spPr>
          <a:xfrm>
            <a:off x="783119" y="2065303"/>
            <a:ext cx="582224" cy="506447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EEBDCEF8-0C5A-51FF-D899-B949C8522EDC}"/>
              </a:ext>
            </a:extLst>
          </p:cNvPr>
          <p:cNvGrpSpPr/>
          <p:nvPr/>
        </p:nvGrpSpPr>
        <p:grpSpPr>
          <a:xfrm>
            <a:off x="791492" y="383920"/>
            <a:ext cx="1174878" cy="662351"/>
            <a:chOff x="315585" y="705690"/>
            <a:chExt cx="1955748" cy="1102576"/>
          </a:xfrm>
        </p:grpSpPr>
        <p:pic>
          <p:nvPicPr>
            <p:cNvPr id="1028" name="Picture 4" descr="Web browser - Free web icons">
              <a:extLst>
                <a:ext uri="{FF2B5EF4-FFF2-40B4-BE49-F238E27FC236}">
                  <a16:creationId xmlns:a16="http://schemas.microsoft.com/office/drawing/2014/main" id="{48CD2722-509C-E5CF-23F2-CF64E06DA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994" y="705690"/>
              <a:ext cx="530932" cy="530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04C441E-72CE-95E4-FE24-24774FECF145}"/>
                </a:ext>
              </a:extLst>
            </p:cNvPr>
            <p:cNvSpPr/>
            <p:nvPr/>
          </p:nvSpPr>
          <p:spPr>
            <a:xfrm>
              <a:off x="315585" y="1286751"/>
              <a:ext cx="1955748" cy="521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>
                  <a:solidFill>
                    <a:schemeClr val="tx1"/>
                  </a:solidFill>
                  <a:latin typeface="Arial Black" panose="020B0A04020102020204" pitchFamily="34" charset="0"/>
                </a:rPr>
                <a:t>Front End</a:t>
              </a:r>
            </a:p>
            <a:p>
              <a:pPr algn="ctr"/>
              <a:r>
                <a:rPr lang="en-US" altLang="zh-TW" sz="900">
                  <a:solidFill>
                    <a:schemeClr val="tx1"/>
                  </a:solidFill>
                  <a:latin typeface="Arial Black" panose="020B0A04020102020204" pitchFamily="34" charset="0"/>
                </a:rPr>
                <a:t>(HTML</a:t>
              </a:r>
              <a:r>
                <a:rPr lang="zh-TW" altLang="en-US" sz="90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altLang="zh-TW" sz="900">
                  <a:solidFill>
                    <a:schemeClr val="tx1"/>
                  </a:solidFill>
                  <a:latin typeface="Arial Black" panose="020B0A04020102020204" pitchFamily="34" charset="0"/>
                </a:rPr>
                <a:t>/ JS / CSS)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8A69666-8DF7-E0E8-DBDB-FF3C879C930C}"/>
              </a:ext>
            </a:extLst>
          </p:cNvPr>
          <p:cNvSpPr/>
          <p:nvPr/>
        </p:nvSpPr>
        <p:spPr>
          <a:xfrm>
            <a:off x="777098" y="2621303"/>
            <a:ext cx="1206128" cy="313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>
                <a:solidFill>
                  <a:schemeClr val="tx1"/>
                </a:solidFill>
                <a:latin typeface="Arial Black" panose="020B0A04020102020204" pitchFamily="34" charset="0"/>
              </a:rPr>
              <a:t>Back End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C4D3E5-D11E-107A-2918-2A1D72C7B9E3}"/>
              </a:ext>
            </a:extLst>
          </p:cNvPr>
          <p:cNvSpPr/>
          <p:nvPr/>
        </p:nvSpPr>
        <p:spPr>
          <a:xfrm>
            <a:off x="777098" y="4509626"/>
            <a:ext cx="1271538" cy="313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>
                <a:solidFill>
                  <a:schemeClr val="tx1"/>
                </a:solidFill>
                <a:latin typeface="Arial Black" panose="020B0A04020102020204" pitchFamily="34" charset="0"/>
              </a:rPr>
              <a:t>Database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A74C093-754D-C606-B31A-3932D218345B}"/>
              </a:ext>
            </a:extLst>
          </p:cNvPr>
          <p:cNvSpPr/>
          <p:nvPr/>
        </p:nvSpPr>
        <p:spPr>
          <a:xfrm>
            <a:off x="1591070" y="2971560"/>
            <a:ext cx="536247" cy="16048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王亭馨</a:t>
            </a:r>
            <a:endParaRPr lang="en-US" altLang="zh-TW" sz="9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3A996F6-06E6-D6F6-EFFD-3BC9A51D9B33}"/>
              </a:ext>
            </a:extLst>
          </p:cNvPr>
          <p:cNvSpPr/>
          <p:nvPr/>
        </p:nvSpPr>
        <p:spPr>
          <a:xfrm>
            <a:off x="1588955" y="1083238"/>
            <a:ext cx="536247" cy="160480"/>
          </a:xfrm>
          <a:prstGeom prst="roundRect">
            <a:avLst>
              <a:gd name="adj" fmla="val 50000"/>
            </a:avLst>
          </a:prstGeom>
          <a:solidFill>
            <a:srgbClr val="D8BE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趙尉俊</a:t>
            </a:r>
            <a:endParaRPr lang="en-US" altLang="zh-TW" sz="9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8675EA0-FAC6-9549-28E1-992D1E2033C3}"/>
              </a:ext>
            </a:extLst>
          </p:cNvPr>
          <p:cNvSpPr/>
          <p:nvPr/>
        </p:nvSpPr>
        <p:spPr>
          <a:xfrm>
            <a:off x="5559798" y="4465412"/>
            <a:ext cx="536247" cy="16048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陳泓村</a:t>
            </a:r>
            <a:endParaRPr lang="en-US" altLang="zh-TW" sz="9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7D4C504-E94F-5E5C-5E27-A4BBDB269C95}"/>
              </a:ext>
            </a:extLst>
          </p:cNvPr>
          <p:cNvSpPr/>
          <p:nvPr/>
        </p:nvSpPr>
        <p:spPr>
          <a:xfrm>
            <a:off x="5293847" y="2142144"/>
            <a:ext cx="536247" cy="16048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張博淳</a:t>
            </a:r>
            <a:endParaRPr lang="en-US" altLang="zh-TW" sz="9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D9F9068-2342-6C1B-FB96-BE44387DBEF1}"/>
              </a:ext>
            </a:extLst>
          </p:cNvPr>
          <p:cNvSpPr/>
          <p:nvPr/>
        </p:nvSpPr>
        <p:spPr>
          <a:xfrm>
            <a:off x="8352652" y="1263680"/>
            <a:ext cx="536247" cy="16048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劉文仁</a:t>
            </a:r>
            <a:endParaRPr lang="en-US" altLang="zh-TW" sz="9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969A208-F065-CA6C-9E16-45269F7CFA97}"/>
              </a:ext>
            </a:extLst>
          </p:cNvPr>
          <p:cNvGrpSpPr/>
          <p:nvPr/>
        </p:nvGrpSpPr>
        <p:grpSpPr>
          <a:xfrm>
            <a:off x="7800773" y="1451965"/>
            <a:ext cx="998876" cy="910601"/>
            <a:chOff x="10401031" y="1935954"/>
            <a:chExt cx="1331834" cy="1214134"/>
          </a:xfrm>
        </p:grpSpPr>
        <p:pic>
          <p:nvPicPr>
            <p:cNvPr id="3" name="圖片 2" descr="一張含有 螢幕擷取畫面, 美工圖案, 圖形, 設計 的圖片&#10;&#10;自動產生的描述">
              <a:extLst>
                <a:ext uri="{FF2B5EF4-FFF2-40B4-BE49-F238E27FC236}">
                  <a16:creationId xmlns:a16="http://schemas.microsoft.com/office/drawing/2014/main" id="{C12D4CA9-9F4D-5E29-ECBE-5EC082F9B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531" y="1935954"/>
              <a:ext cx="854836" cy="854836"/>
            </a:xfrm>
            <a:prstGeom prst="rect">
              <a:avLst/>
            </a:prstGeom>
            <a:noFill/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7AD7F92-FFC1-4004-0A68-A0A30B7F7077}"/>
                </a:ext>
              </a:extLst>
            </p:cNvPr>
            <p:cNvSpPr/>
            <p:nvPr/>
          </p:nvSpPr>
          <p:spPr>
            <a:xfrm>
              <a:off x="10401031" y="2732370"/>
              <a:ext cx="1331834" cy="4177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>
                  <a:solidFill>
                    <a:schemeClr val="tx1"/>
                  </a:solidFill>
                  <a:latin typeface="Arial Black" panose="020B0A04020102020204" pitchFamily="34" charset="0"/>
                </a:rPr>
                <a:t>Robot</a:t>
              </a:r>
              <a:endParaRPr lang="zh-TW" altLang="en-US" sz="75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pPr algn="ctr"/>
              <a:endParaRPr lang="zh-TW" altLang="en-US" sz="90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E2217E15-21D3-A77F-CA6B-38FD37C8B70C}"/>
              </a:ext>
            </a:extLst>
          </p:cNvPr>
          <p:cNvGrpSpPr/>
          <p:nvPr/>
        </p:nvGrpSpPr>
        <p:grpSpPr>
          <a:xfrm>
            <a:off x="7528891" y="3489427"/>
            <a:ext cx="1501388" cy="714127"/>
            <a:chOff x="10038522" y="4652569"/>
            <a:chExt cx="2001850" cy="952169"/>
          </a:xfrm>
        </p:grpSpPr>
        <p:pic>
          <p:nvPicPr>
            <p:cNvPr id="1044" name="Picture 20" descr="Free Webcam Line Art Icon - Mediamodifier">
              <a:extLst>
                <a:ext uri="{FF2B5EF4-FFF2-40B4-BE49-F238E27FC236}">
                  <a16:creationId xmlns:a16="http://schemas.microsoft.com/office/drawing/2014/main" id="{3E3C775D-B363-673F-A3F5-8886A3309F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7" t="22349" r="22667" b="41384"/>
            <a:stretch/>
          </p:blipFill>
          <p:spPr bwMode="auto">
            <a:xfrm>
              <a:off x="10664587" y="4652569"/>
              <a:ext cx="749720" cy="49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E5A17E2-6841-3231-EDDD-8260FE6BC1A0}"/>
                </a:ext>
              </a:extLst>
            </p:cNvPr>
            <p:cNvSpPr/>
            <p:nvPr/>
          </p:nvSpPr>
          <p:spPr>
            <a:xfrm>
              <a:off x="10038522" y="5187020"/>
              <a:ext cx="2001850" cy="4177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>
                  <a:solidFill>
                    <a:schemeClr val="tx1"/>
                  </a:solidFill>
                  <a:latin typeface="Arial Black" panose="020B0A04020102020204" pitchFamily="34" charset="0"/>
                </a:rPr>
                <a:t>RTSP Server</a:t>
              </a:r>
            </a:p>
            <a:p>
              <a:pPr algn="ctr"/>
              <a:r>
                <a:rPr lang="en-US" altLang="zh-TW" sz="900">
                  <a:solidFill>
                    <a:schemeClr val="tx1"/>
                  </a:solidFill>
                  <a:latin typeface="Arial Black" panose="020B0A04020102020204" pitchFamily="34" charset="0"/>
                </a:rPr>
                <a:t>(V4L2)</a:t>
              </a:r>
              <a:endParaRPr lang="zh-TW" altLang="en-US" sz="90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A0353CE-1FA4-6DC9-8B16-307CF9A583A8}"/>
              </a:ext>
            </a:extLst>
          </p:cNvPr>
          <p:cNvGrpSpPr/>
          <p:nvPr/>
        </p:nvGrpSpPr>
        <p:grpSpPr>
          <a:xfrm>
            <a:off x="6661233" y="1658281"/>
            <a:ext cx="695913" cy="704285"/>
            <a:chOff x="8881644" y="2211042"/>
            <a:chExt cx="927884" cy="939046"/>
          </a:xfrm>
        </p:grpSpPr>
        <p:pic>
          <p:nvPicPr>
            <p:cNvPr id="8" name="Picture 14" descr="Electronic components, pi, rasberry, raspberry icon - Download on Iconfinder">
              <a:extLst>
                <a:ext uri="{FF2B5EF4-FFF2-40B4-BE49-F238E27FC236}">
                  <a16:creationId xmlns:a16="http://schemas.microsoft.com/office/drawing/2014/main" id="{661D0246-1935-1307-70CB-53E5A68CB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151" y="2211042"/>
              <a:ext cx="498870" cy="498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D1B58B5-6AC2-FF00-EFA3-FB9E877E787F}"/>
                </a:ext>
              </a:extLst>
            </p:cNvPr>
            <p:cNvSpPr/>
            <p:nvPr/>
          </p:nvSpPr>
          <p:spPr>
            <a:xfrm>
              <a:off x="8881644" y="2732370"/>
              <a:ext cx="927884" cy="4177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>
                  <a:solidFill>
                    <a:schemeClr val="tx1"/>
                  </a:solidFill>
                  <a:latin typeface="Arial Black" panose="020B0A04020102020204" pitchFamily="34" charset="0"/>
                </a:rPr>
                <a:t>Raspi</a:t>
              </a:r>
              <a:endParaRPr lang="zh-TW" altLang="en-US" sz="75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pPr algn="ctr"/>
              <a:r>
                <a:rPr lang="en-US" altLang="zh-TW" sz="900">
                  <a:solidFill>
                    <a:schemeClr val="tx1"/>
                  </a:solidFill>
                  <a:latin typeface="Arial Black" panose="020B0A04020102020204" pitchFamily="34" charset="0"/>
                </a:rPr>
                <a:t>(python)</a:t>
              </a:r>
              <a:endParaRPr lang="zh-TW" altLang="en-US" sz="90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5FABE34-09D2-6330-282D-5FCB963B590A}"/>
              </a:ext>
            </a:extLst>
          </p:cNvPr>
          <p:cNvGrpSpPr/>
          <p:nvPr/>
        </p:nvGrpSpPr>
        <p:grpSpPr>
          <a:xfrm>
            <a:off x="6661233" y="3488867"/>
            <a:ext cx="695913" cy="714687"/>
            <a:chOff x="8881644" y="4651822"/>
            <a:chExt cx="927884" cy="952916"/>
          </a:xfrm>
        </p:grpSpPr>
        <p:pic>
          <p:nvPicPr>
            <p:cNvPr id="1038" name="Picture 14" descr="Electronic components, pi, rasberry, raspberry icon - Download on Iconfinder">
              <a:extLst>
                <a:ext uri="{FF2B5EF4-FFF2-40B4-BE49-F238E27FC236}">
                  <a16:creationId xmlns:a16="http://schemas.microsoft.com/office/drawing/2014/main" id="{238D7CA5-41A7-B553-1C1F-B8915E199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151" y="4651822"/>
              <a:ext cx="498870" cy="498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DC0AF8A-2417-9C57-7E69-6820F0B8EC3B}"/>
                </a:ext>
              </a:extLst>
            </p:cNvPr>
            <p:cNvSpPr/>
            <p:nvPr/>
          </p:nvSpPr>
          <p:spPr>
            <a:xfrm>
              <a:off x="8881644" y="5187020"/>
              <a:ext cx="927884" cy="4177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>
                  <a:solidFill>
                    <a:schemeClr val="tx1"/>
                  </a:solidFill>
                  <a:latin typeface="Arial Black" panose="020B0A04020102020204" pitchFamily="34" charset="0"/>
                </a:rPr>
                <a:t>Raspi</a:t>
              </a:r>
              <a:endParaRPr lang="zh-TW" altLang="en-US" sz="75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pPr algn="ctr"/>
              <a:endParaRPr lang="zh-TW" altLang="en-US" sz="90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9ECDA67-7B7D-278C-7BB0-994D961CFBA0}"/>
              </a:ext>
            </a:extLst>
          </p:cNvPr>
          <p:cNvCxnSpPr>
            <a:cxnSpLocks/>
          </p:cNvCxnSpPr>
          <p:nvPr/>
        </p:nvCxnSpPr>
        <p:spPr>
          <a:xfrm>
            <a:off x="2628900" y="2311277"/>
            <a:ext cx="1058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矩形 1034">
            <a:extLst>
              <a:ext uri="{FF2B5EF4-FFF2-40B4-BE49-F238E27FC236}">
                <a16:creationId xmlns:a16="http://schemas.microsoft.com/office/drawing/2014/main" id="{0A2A35F8-ED84-98A7-F2AB-A441DDF516F6}"/>
              </a:ext>
            </a:extLst>
          </p:cNvPr>
          <p:cNvSpPr/>
          <p:nvPr/>
        </p:nvSpPr>
        <p:spPr>
          <a:xfrm>
            <a:off x="7386380" y="1812181"/>
            <a:ext cx="519403" cy="19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GPIO</a:t>
            </a:r>
          </a:p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I2C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39" name="直線單箭頭接點 1038">
            <a:extLst>
              <a:ext uri="{FF2B5EF4-FFF2-40B4-BE49-F238E27FC236}">
                <a16:creationId xmlns:a16="http://schemas.microsoft.com/office/drawing/2014/main" id="{09096D2F-C6B7-A4DF-74CB-49954013D33D}"/>
              </a:ext>
            </a:extLst>
          </p:cNvPr>
          <p:cNvCxnSpPr>
            <a:cxnSpLocks/>
          </p:cNvCxnSpPr>
          <p:nvPr/>
        </p:nvCxnSpPr>
        <p:spPr>
          <a:xfrm>
            <a:off x="7455170" y="1912141"/>
            <a:ext cx="4114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43B3E37D-07F8-DFE5-C9CD-AE2E33D627C2}"/>
              </a:ext>
            </a:extLst>
          </p:cNvPr>
          <p:cNvSpPr/>
          <p:nvPr/>
        </p:nvSpPr>
        <p:spPr>
          <a:xfrm>
            <a:off x="4081150" y="2387734"/>
            <a:ext cx="1605971" cy="313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>
                <a:solidFill>
                  <a:schemeClr val="tx1"/>
                </a:solidFill>
                <a:latin typeface="Arial Black" panose="020B0A04020102020204" pitchFamily="34" charset="0"/>
              </a:rPr>
              <a:t>Robot Service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A9831C7-E8E6-AFBE-B506-72A8F880F4C3}"/>
              </a:ext>
            </a:extLst>
          </p:cNvPr>
          <p:cNvCxnSpPr>
            <a:cxnSpLocks/>
          </p:cNvCxnSpPr>
          <p:nvPr/>
        </p:nvCxnSpPr>
        <p:spPr>
          <a:xfrm>
            <a:off x="7029945" y="2472769"/>
            <a:ext cx="0" cy="806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61023E2-ABCD-3C29-CCD2-A36A862835EA}"/>
              </a:ext>
            </a:extLst>
          </p:cNvPr>
          <p:cNvCxnSpPr>
            <a:cxnSpLocks/>
          </p:cNvCxnSpPr>
          <p:nvPr/>
        </p:nvCxnSpPr>
        <p:spPr>
          <a:xfrm>
            <a:off x="1380950" y="1514909"/>
            <a:ext cx="0" cy="45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9F6F8725-3A64-9B54-40D3-973FA3511FC1}"/>
              </a:ext>
            </a:extLst>
          </p:cNvPr>
          <p:cNvSpPr/>
          <p:nvPr/>
        </p:nvSpPr>
        <p:spPr>
          <a:xfrm>
            <a:off x="867691" y="1633867"/>
            <a:ext cx="542066" cy="19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1C491546-AC1C-2432-3505-1CDABF2B6D82}"/>
              </a:ext>
            </a:extLst>
          </p:cNvPr>
          <p:cNvCxnSpPr>
            <a:cxnSpLocks/>
          </p:cNvCxnSpPr>
          <p:nvPr/>
        </p:nvCxnSpPr>
        <p:spPr>
          <a:xfrm>
            <a:off x="1378931" y="3442484"/>
            <a:ext cx="0" cy="45558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EB759B90-9441-04B3-4F31-0BBB307A4EC1}"/>
              </a:ext>
            </a:extLst>
          </p:cNvPr>
          <p:cNvSpPr/>
          <p:nvPr/>
        </p:nvSpPr>
        <p:spPr>
          <a:xfrm>
            <a:off x="1359881" y="3550053"/>
            <a:ext cx="669444" cy="19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Syntax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5" name="圖片 1024" descr="一張含有 黑色, 黑暗 的圖片&#10;&#10;自動產生的描述">
            <a:extLst>
              <a:ext uri="{FF2B5EF4-FFF2-40B4-BE49-F238E27FC236}">
                <a16:creationId xmlns:a16="http://schemas.microsoft.com/office/drawing/2014/main" id="{7735004F-4A96-ACA3-8893-2DADEB5D8A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78" y="2715582"/>
            <a:ext cx="759188" cy="296919"/>
          </a:xfrm>
          <a:prstGeom prst="rect">
            <a:avLst/>
          </a:prstGeom>
        </p:spPr>
      </p:pic>
      <p:sp>
        <p:nvSpPr>
          <p:cNvPr id="1027" name="矩形 1026">
            <a:extLst>
              <a:ext uri="{FF2B5EF4-FFF2-40B4-BE49-F238E27FC236}">
                <a16:creationId xmlns:a16="http://schemas.microsoft.com/office/drawing/2014/main" id="{9397578E-A937-2E2B-7EE5-9307F528C736}"/>
              </a:ext>
            </a:extLst>
          </p:cNvPr>
          <p:cNvSpPr/>
          <p:nvPr/>
        </p:nvSpPr>
        <p:spPr>
          <a:xfrm>
            <a:off x="2900245" y="2109024"/>
            <a:ext cx="542066" cy="19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34" name="直線單箭頭接點 1033">
            <a:extLst>
              <a:ext uri="{FF2B5EF4-FFF2-40B4-BE49-F238E27FC236}">
                <a16:creationId xmlns:a16="http://schemas.microsoft.com/office/drawing/2014/main" id="{F824B297-7E5A-3FD8-CFEF-460F31E240AE}"/>
              </a:ext>
            </a:extLst>
          </p:cNvPr>
          <p:cNvCxnSpPr>
            <a:cxnSpLocks/>
          </p:cNvCxnSpPr>
          <p:nvPr/>
        </p:nvCxnSpPr>
        <p:spPr>
          <a:xfrm flipH="1">
            <a:off x="2604052" y="2796053"/>
            <a:ext cx="1083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81076906-9896-1EB3-FC56-87E102E25727}"/>
              </a:ext>
            </a:extLst>
          </p:cNvPr>
          <p:cNvSpPr/>
          <p:nvPr/>
        </p:nvSpPr>
        <p:spPr>
          <a:xfrm>
            <a:off x="2900245" y="2583770"/>
            <a:ext cx="542066" cy="19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6" name="Picture 8" descr="Create or edit jsp and servlet responsive webpages by Yubrajbasnet ...">
            <a:extLst>
              <a:ext uri="{FF2B5EF4-FFF2-40B4-BE49-F238E27FC236}">
                <a16:creationId xmlns:a16="http://schemas.microsoft.com/office/drawing/2014/main" id="{73E38E4B-7083-0D78-0BBE-E9771DAC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97" y="2159592"/>
            <a:ext cx="637839" cy="39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圖片 1050" descr="一張含有 文字, 圖形, 標誌, 平面設計 的圖片&#10;&#10;自動產生的描述">
            <a:extLst>
              <a:ext uri="{FF2B5EF4-FFF2-40B4-BE49-F238E27FC236}">
                <a16:creationId xmlns:a16="http://schemas.microsoft.com/office/drawing/2014/main" id="{B26E44A8-5578-AC76-CED7-0D600BA6F7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5" y="3917825"/>
            <a:ext cx="667552" cy="667552"/>
          </a:xfrm>
          <a:prstGeom prst="rect">
            <a:avLst/>
          </a:prstGeom>
        </p:spPr>
      </p:pic>
      <p:sp>
        <p:nvSpPr>
          <p:cNvPr id="1053" name="矩形 1052">
            <a:extLst>
              <a:ext uri="{FF2B5EF4-FFF2-40B4-BE49-F238E27FC236}">
                <a16:creationId xmlns:a16="http://schemas.microsoft.com/office/drawing/2014/main" id="{E2015C38-53BB-0B4B-5F0A-782A531FE491}"/>
              </a:ext>
            </a:extLst>
          </p:cNvPr>
          <p:cNvSpPr/>
          <p:nvPr/>
        </p:nvSpPr>
        <p:spPr>
          <a:xfrm>
            <a:off x="6870292" y="2754938"/>
            <a:ext cx="719007" cy="19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GPIO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6" name="矩形 1055">
            <a:extLst>
              <a:ext uri="{FF2B5EF4-FFF2-40B4-BE49-F238E27FC236}">
                <a16:creationId xmlns:a16="http://schemas.microsoft.com/office/drawing/2014/main" id="{C4FA2695-E151-3854-E9EA-C4D998BD5FDD}"/>
              </a:ext>
            </a:extLst>
          </p:cNvPr>
          <p:cNvSpPr/>
          <p:nvPr/>
        </p:nvSpPr>
        <p:spPr>
          <a:xfrm>
            <a:off x="7454348" y="3454841"/>
            <a:ext cx="383466" cy="19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57" name="直線單箭頭接點 1056">
            <a:extLst>
              <a:ext uri="{FF2B5EF4-FFF2-40B4-BE49-F238E27FC236}">
                <a16:creationId xmlns:a16="http://schemas.microsoft.com/office/drawing/2014/main" id="{B0994F63-00F1-9631-6C9D-1A4713EAFBCB}"/>
              </a:ext>
            </a:extLst>
          </p:cNvPr>
          <p:cNvCxnSpPr>
            <a:cxnSpLocks/>
          </p:cNvCxnSpPr>
          <p:nvPr/>
        </p:nvCxnSpPr>
        <p:spPr>
          <a:xfrm>
            <a:off x="7455170" y="3675320"/>
            <a:ext cx="4114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矩形: 圓角 1057">
            <a:extLst>
              <a:ext uri="{FF2B5EF4-FFF2-40B4-BE49-F238E27FC236}">
                <a16:creationId xmlns:a16="http://schemas.microsoft.com/office/drawing/2014/main" id="{F1596B44-549A-2069-80EB-CA541C0B2BC4}"/>
              </a:ext>
            </a:extLst>
          </p:cNvPr>
          <p:cNvSpPr/>
          <p:nvPr/>
        </p:nvSpPr>
        <p:spPr>
          <a:xfrm>
            <a:off x="8352652" y="3229689"/>
            <a:ext cx="536247" cy="16048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李承諭</a:t>
            </a:r>
            <a:endParaRPr lang="en-US" altLang="zh-TW" sz="9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0" name="矩形 1059">
            <a:extLst>
              <a:ext uri="{FF2B5EF4-FFF2-40B4-BE49-F238E27FC236}">
                <a16:creationId xmlns:a16="http://schemas.microsoft.com/office/drawing/2014/main" id="{FD79FEC3-AC21-2896-2A6E-4BAE46C77AC4}"/>
              </a:ext>
            </a:extLst>
          </p:cNvPr>
          <p:cNvSpPr/>
          <p:nvPr/>
        </p:nvSpPr>
        <p:spPr>
          <a:xfrm>
            <a:off x="5657411" y="3860374"/>
            <a:ext cx="719007" cy="19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RTSP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308B7992-326D-7839-D0BE-D70746F7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39" y="1059267"/>
            <a:ext cx="400358" cy="4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E57B103-8DF6-8524-8218-B9B6B3D5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01" y="2662992"/>
            <a:ext cx="490997" cy="43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12">
            <a:extLst>
              <a:ext uri="{FF2B5EF4-FFF2-40B4-BE49-F238E27FC236}">
                <a16:creationId xmlns:a16="http://schemas.microsoft.com/office/drawing/2014/main" id="{FA5F66DC-97A8-9418-B98B-3A2CCC8F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473" y="1987376"/>
            <a:ext cx="400358" cy="4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2" name="直線單箭頭接點 1061">
            <a:extLst>
              <a:ext uri="{FF2B5EF4-FFF2-40B4-BE49-F238E27FC236}">
                <a16:creationId xmlns:a16="http://schemas.microsoft.com/office/drawing/2014/main" id="{484E871F-5FD5-25D0-600D-BC4C3750E144}"/>
              </a:ext>
            </a:extLst>
          </p:cNvPr>
          <p:cNvCxnSpPr>
            <a:cxnSpLocks/>
          </p:cNvCxnSpPr>
          <p:nvPr/>
        </p:nvCxnSpPr>
        <p:spPr>
          <a:xfrm>
            <a:off x="4880741" y="3192255"/>
            <a:ext cx="0" cy="606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3" name="矩形 1062">
            <a:extLst>
              <a:ext uri="{FF2B5EF4-FFF2-40B4-BE49-F238E27FC236}">
                <a16:creationId xmlns:a16="http://schemas.microsoft.com/office/drawing/2014/main" id="{F3CD07D6-131C-9E38-AFFF-81472BE8A123}"/>
              </a:ext>
            </a:extLst>
          </p:cNvPr>
          <p:cNvSpPr/>
          <p:nvPr/>
        </p:nvSpPr>
        <p:spPr>
          <a:xfrm>
            <a:off x="4721088" y="3362570"/>
            <a:ext cx="719007" cy="19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Invoke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73" name="群組 1072">
            <a:extLst>
              <a:ext uri="{FF2B5EF4-FFF2-40B4-BE49-F238E27FC236}">
                <a16:creationId xmlns:a16="http://schemas.microsoft.com/office/drawing/2014/main" id="{26ABC2C9-1115-797D-10CC-9A93A0E33C50}"/>
              </a:ext>
            </a:extLst>
          </p:cNvPr>
          <p:cNvGrpSpPr/>
          <p:nvPr/>
        </p:nvGrpSpPr>
        <p:grpSpPr>
          <a:xfrm>
            <a:off x="4081150" y="3919006"/>
            <a:ext cx="1605509" cy="1086434"/>
            <a:chOff x="5772838" y="4958400"/>
            <a:chExt cx="2140678" cy="1448579"/>
          </a:xfrm>
        </p:grpSpPr>
        <p:sp>
          <p:nvSpPr>
            <p:cNvPr id="1048" name="矩形 1047">
              <a:extLst>
                <a:ext uri="{FF2B5EF4-FFF2-40B4-BE49-F238E27FC236}">
                  <a16:creationId xmlns:a16="http://schemas.microsoft.com/office/drawing/2014/main" id="{A324D7C1-5841-06F1-81E9-3959A0C4E60B}"/>
                </a:ext>
              </a:extLst>
            </p:cNvPr>
            <p:cNvSpPr/>
            <p:nvPr/>
          </p:nvSpPr>
          <p:spPr>
            <a:xfrm>
              <a:off x="5772838" y="5989261"/>
              <a:ext cx="2140678" cy="4177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>
                  <a:solidFill>
                    <a:schemeClr val="tx1"/>
                  </a:solidFill>
                  <a:latin typeface="Arial Black" panose="020B0A04020102020204" pitchFamily="34" charset="0"/>
                </a:rPr>
                <a:t>Image Detect</a:t>
              </a:r>
            </a:p>
          </p:txBody>
        </p:sp>
        <p:pic>
          <p:nvPicPr>
            <p:cNvPr id="1045" name="圖片 1044" descr="一張含有 字型, 圖形, 標誌, 平面設計 的圖片&#10;&#10;自動產生的描述">
              <a:extLst>
                <a:ext uri="{FF2B5EF4-FFF2-40B4-BE49-F238E27FC236}">
                  <a16:creationId xmlns:a16="http://schemas.microsoft.com/office/drawing/2014/main" id="{BE677405-9808-524C-C9AC-DA755B39D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4" t="29264" r="7714" b="39800"/>
            <a:stretch/>
          </p:blipFill>
          <p:spPr>
            <a:xfrm>
              <a:off x="6047494" y="5603501"/>
              <a:ext cx="1591366" cy="332640"/>
            </a:xfrm>
            <a:prstGeom prst="rect">
              <a:avLst/>
            </a:prstGeom>
          </p:spPr>
        </p:pic>
        <p:pic>
          <p:nvPicPr>
            <p:cNvPr id="2066" name="Picture 18" descr="OpenCV&quot; Icon - Download for free – Iconduck">
              <a:extLst>
                <a:ext uri="{FF2B5EF4-FFF2-40B4-BE49-F238E27FC236}">
                  <a16:creationId xmlns:a16="http://schemas.microsoft.com/office/drawing/2014/main" id="{4558BA06-370C-6452-803C-E8CBDEF44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939" y="4958400"/>
              <a:ext cx="478321" cy="59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9" name="Picture 12">
              <a:extLst>
                <a:ext uri="{FF2B5EF4-FFF2-40B4-BE49-F238E27FC236}">
                  <a16:creationId xmlns:a16="http://schemas.microsoft.com/office/drawing/2014/main" id="{62CA517B-1900-134F-8102-E7655C311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547" y="5013496"/>
              <a:ext cx="533811" cy="53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78" name="圖片 1077" descr="一張含有 字型, 圖形, 標誌, 平面設計 的圖片&#10;&#10;自動產生的描述">
            <a:extLst>
              <a:ext uri="{FF2B5EF4-FFF2-40B4-BE49-F238E27FC236}">
                <a16:creationId xmlns:a16="http://schemas.microsoft.com/office/drawing/2014/main" id="{9E56993B-B911-8F74-F841-AA772AB3718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29264" r="7714" b="39800"/>
          <a:stretch/>
        </p:blipFill>
        <p:spPr>
          <a:xfrm>
            <a:off x="6433183" y="1396969"/>
            <a:ext cx="1193525" cy="249480"/>
          </a:xfrm>
          <a:prstGeom prst="rect">
            <a:avLst/>
          </a:prstGeom>
        </p:spPr>
      </p:pic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DACBCD56-71DE-0E68-7B3D-114DE9DEC7B4}"/>
              </a:ext>
            </a:extLst>
          </p:cNvPr>
          <p:cNvCxnSpPr>
            <a:cxnSpLocks/>
          </p:cNvCxnSpPr>
          <p:nvPr/>
        </p:nvCxnSpPr>
        <p:spPr>
          <a:xfrm flipV="1">
            <a:off x="5737474" y="1947386"/>
            <a:ext cx="923759" cy="525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8A42ACCB-50CD-3E49-51FB-689C219FBBB8}"/>
              </a:ext>
            </a:extLst>
          </p:cNvPr>
          <p:cNvSpPr/>
          <p:nvPr/>
        </p:nvSpPr>
        <p:spPr>
          <a:xfrm>
            <a:off x="5887116" y="1893174"/>
            <a:ext cx="542066" cy="19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5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75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9D2FCF9-6F8A-78D3-8CB4-9D5557F7FCF9}"/>
              </a:ext>
            </a:extLst>
          </p:cNvPr>
          <p:cNvCxnSpPr>
            <a:cxnSpLocks/>
          </p:cNvCxnSpPr>
          <p:nvPr/>
        </p:nvCxnSpPr>
        <p:spPr>
          <a:xfrm flipV="1">
            <a:off x="5764696" y="3752366"/>
            <a:ext cx="896537" cy="50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42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FFB8775D-CDF6-2E1F-F9FA-6E63FEA88986}"/>
              </a:ext>
            </a:extLst>
          </p:cNvPr>
          <p:cNvSpPr/>
          <p:nvPr/>
        </p:nvSpPr>
        <p:spPr>
          <a:xfrm>
            <a:off x="782783" y="1547736"/>
            <a:ext cx="1548284" cy="31941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glow rad="63500">
              <a:schemeClr val="tx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31" name="矩形 1030">
            <a:extLst>
              <a:ext uri="{FF2B5EF4-FFF2-40B4-BE49-F238E27FC236}">
                <a16:creationId xmlns:a16="http://schemas.microsoft.com/office/drawing/2014/main" id="{DAAAA2FB-8406-F60A-7EF5-5C5ABB95F617}"/>
              </a:ext>
            </a:extLst>
          </p:cNvPr>
          <p:cNvSpPr/>
          <p:nvPr/>
        </p:nvSpPr>
        <p:spPr>
          <a:xfrm>
            <a:off x="3077295" y="1548328"/>
            <a:ext cx="5608421" cy="3193547"/>
          </a:xfrm>
          <a:prstGeom prst="rect">
            <a:avLst/>
          </a:prstGeom>
          <a:noFill/>
          <a:effectLst>
            <a:glow rad="63500">
              <a:srgbClr val="35BBC5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 descr="一張含有 螢幕擷取畫面, 美工圖案, 圖形, 設計 的圖片&#10;&#10;自動產生的描述">
            <a:extLst>
              <a:ext uri="{FF2B5EF4-FFF2-40B4-BE49-F238E27FC236}">
                <a16:creationId xmlns:a16="http://schemas.microsoft.com/office/drawing/2014/main" id="{C12D4CA9-9F4D-5E29-ECBE-5EC082F9B0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002" y="2509952"/>
            <a:ext cx="640269" cy="640269"/>
          </a:xfrm>
          <a:prstGeom prst="rect">
            <a:avLst/>
          </a:prstGeom>
          <a:noFill/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47AD7F92-FFC1-4004-0A68-A0A30B7F7077}"/>
              </a:ext>
            </a:extLst>
          </p:cNvPr>
          <p:cNvSpPr/>
          <p:nvPr/>
        </p:nvSpPr>
        <p:spPr>
          <a:xfrm>
            <a:off x="7484366" y="3106464"/>
            <a:ext cx="997539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Robot</a:t>
            </a:r>
            <a:endParaRPr lang="zh-TW" altLang="en-US" sz="900" b="1">
              <a:solidFill>
                <a:srgbClr val="35BBC5"/>
              </a:solidFill>
              <a:latin typeface="Arial Black" panose="020B0A04020102020204" pitchFamily="34" charset="0"/>
            </a:endParaRPr>
          </a:p>
        </p:txBody>
      </p:sp>
      <p:pic>
        <p:nvPicPr>
          <p:cNvPr id="1044" name="Picture 20" descr="Free Webcam Line Art Icon - Mediamodifier">
            <a:extLst>
              <a:ext uri="{FF2B5EF4-FFF2-40B4-BE49-F238E27FC236}">
                <a16:creationId xmlns:a16="http://schemas.microsoft.com/office/drawing/2014/main" id="{3E3C775D-B363-673F-A3F5-8886A3309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t="22349" r="22667" b="41384"/>
          <a:stretch/>
        </p:blipFill>
        <p:spPr bwMode="auto">
          <a:xfrm>
            <a:off x="7692836" y="3934626"/>
            <a:ext cx="561537" cy="3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CE5A17E2-6841-3231-EDDD-8260FE6BC1A0}"/>
              </a:ext>
            </a:extLst>
          </p:cNvPr>
          <p:cNvSpPr/>
          <p:nvPr/>
        </p:nvSpPr>
        <p:spPr>
          <a:xfrm>
            <a:off x="7223915" y="4334928"/>
            <a:ext cx="1499378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Webcam</a:t>
            </a:r>
            <a:endParaRPr lang="zh-TW" altLang="en-US" sz="1350" b="1">
              <a:solidFill>
                <a:srgbClr val="35BBC5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14" descr="Electronic components, pi, rasberry, raspberry icon - Download on Iconfinder">
            <a:extLst>
              <a:ext uri="{FF2B5EF4-FFF2-40B4-BE49-F238E27FC236}">
                <a16:creationId xmlns:a16="http://schemas.microsoft.com/office/drawing/2014/main" id="{661D0246-1935-1307-70CB-53E5A68CB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18" y="2148693"/>
            <a:ext cx="373651" cy="37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7D1B58B5-6AC2-FF00-EFA3-FB9E877E787F}"/>
              </a:ext>
            </a:extLst>
          </p:cNvPr>
          <p:cNvSpPr/>
          <p:nvPr/>
        </p:nvSpPr>
        <p:spPr>
          <a:xfrm>
            <a:off x="5981700" y="2539166"/>
            <a:ext cx="1151490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Raspi</a:t>
            </a:r>
            <a:endParaRPr lang="zh-TW" altLang="en-US" sz="750" b="1">
              <a:solidFill>
                <a:srgbClr val="35BBC5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TW" sz="900" b="1" err="1">
                <a:solidFill>
                  <a:srgbClr val="35BBC5"/>
                </a:solidFill>
                <a:latin typeface="Arial Black" panose="020B0A04020102020204" pitchFamily="34" charset="0"/>
              </a:rPr>
              <a:t>DonkeyCar</a:t>
            </a:r>
            <a:r>
              <a:rPr lang="en-US" altLang="zh-TW" sz="900" b="1">
                <a:solidFill>
                  <a:srgbClr val="35BBC5"/>
                </a:solidFill>
                <a:latin typeface="Arial Black" panose="020B0A04020102020204" pitchFamily="34" charset="0"/>
              </a:rPr>
              <a:t> Kit</a:t>
            </a:r>
          </a:p>
        </p:txBody>
      </p:sp>
      <p:pic>
        <p:nvPicPr>
          <p:cNvPr id="1038" name="Picture 14" descr="Electronic components, pi, rasberry, raspberry icon - Download on Iconfinder">
            <a:extLst>
              <a:ext uri="{FF2B5EF4-FFF2-40B4-BE49-F238E27FC236}">
                <a16:creationId xmlns:a16="http://schemas.microsoft.com/office/drawing/2014/main" id="{238D7CA5-41A7-B553-1C1F-B8915E19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17" y="3898841"/>
            <a:ext cx="373651" cy="37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矩形 1034">
            <a:extLst>
              <a:ext uri="{FF2B5EF4-FFF2-40B4-BE49-F238E27FC236}">
                <a16:creationId xmlns:a16="http://schemas.microsoft.com/office/drawing/2014/main" id="{0A2A35F8-ED84-98A7-F2AB-A441DDF516F6}"/>
              </a:ext>
            </a:extLst>
          </p:cNvPr>
          <p:cNvSpPr/>
          <p:nvPr/>
        </p:nvSpPr>
        <p:spPr>
          <a:xfrm>
            <a:off x="6620508" y="1846936"/>
            <a:ext cx="1198750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GPIO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3B3E37D-07F8-DFE5-C9CD-AE2E33D627C2}"/>
              </a:ext>
            </a:extLst>
          </p:cNvPr>
          <p:cNvSpPr/>
          <p:nvPr/>
        </p:nvSpPr>
        <p:spPr>
          <a:xfrm>
            <a:off x="3371064" y="3539826"/>
            <a:ext cx="1603821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Robot</a:t>
            </a:r>
            <a:r>
              <a:rPr lang="zh-TW" altLang="en-US" sz="1350" b="1">
                <a:solidFill>
                  <a:srgbClr val="35BBC5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Server</a:t>
            </a:r>
            <a:endParaRPr lang="en-US" altLang="zh-TW" sz="900" b="1">
              <a:solidFill>
                <a:srgbClr val="35BBC5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TW" sz="900" b="1">
                <a:solidFill>
                  <a:srgbClr val="35BBC5"/>
                </a:solidFill>
                <a:latin typeface="Arial Black" panose="020B0A04020102020204" pitchFamily="34" charset="0"/>
              </a:rPr>
              <a:t>(python)</a:t>
            </a:r>
          </a:p>
        </p:txBody>
      </p:sp>
      <p:cxnSp>
        <p:nvCxnSpPr>
          <p:cNvPr id="1034" name="直線單箭頭接點 1033">
            <a:extLst>
              <a:ext uri="{FF2B5EF4-FFF2-40B4-BE49-F238E27FC236}">
                <a16:creationId xmlns:a16="http://schemas.microsoft.com/office/drawing/2014/main" id="{F824B297-7E5A-3FD8-CFEF-460F31E240AE}"/>
              </a:ext>
            </a:extLst>
          </p:cNvPr>
          <p:cNvCxnSpPr>
            <a:cxnSpLocks/>
          </p:cNvCxnSpPr>
          <p:nvPr/>
        </p:nvCxnSpPr>
        <p:spPr>
          <a:xfrm>
            <a:off x="1370175" y="2444543"/>
            <a:ext cx="0" cy="453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8A69666-8DF7-E0E8-DBDB-FF3C879C930C}"/>
              </a:ext>
            </a:extLst>
          </p:cNvPr>
          <p:cNvSpPr/>
          <p:nvPr/>
        </p:nvSpPr>
        <p:spPr>
          <a:xfrm>
            <a:off x="767917" y="3387887"/>
            <a:ext cx="1204513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2"/>
                </a:solidFill>
                <a:latin typeface="Arial Black" panose="020B0A04020102020204" pitchFamily="34" charset="0"/>
              </a:rPr>
              <a:t>Web Server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C4D3E5-D11E-107A-2918-2A1D72C7B9E3}"/>
              </a:ext>
            </a:extLst>
          </p:cNvPr>
          <p:cNvSpPr/>
          <p:nvPr/>
        </p:nvSpPr>
        <p:spPr>
          <a:xfrm>
            <a:off x="735256" y="4429006"/>
            <a:ext cx="1269835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2"/>
                </a:solidFill>
                <a:latin typeface="Arial Black" panose="020B0A04020102020204" pitchFamily="34" charset="0"/>
              </a:rPr>
              <a:t>Database</a:t>
            </a:r>
          </a:p>
        </p:txBody>
      </p:sp>
      <p:sp>
        <p:nvSpPr>
          <p:cNvPr id="1056" name="矩形 1055">
            <a:extLst>
              <a:ext uri="{FF2B5EF4-FFF2-40B4-BE49-F238E27FC236}">
                <a16:creationId xmlns:a16="http://schemas.microsoft.com/office/drawing/2014/main" id="{C4FA2695-E151-3854-E9EA-C4D998BD5FDD}"/>
              </a:ext>
            </a:extLst>
          </p:cNvPr>
          <p:cNvSpPr/>
          <p:nvPr/>
        </p:nvSpPr>
        <p:spPr>
          <a:xfrm>
            <a:off x="6792872" y="3870524"/>
            <a:ext cx="885017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9D2FCF9-6F8A-78D3-8CB4-9D5557F7FCF9}"/>
              </a:ext>
            </a:extLst>
          </p:cNvPr>
          <p:cNvCxnSpPr>
            <a:cxnSpLocks/>
          </p:cNvCxnSpPr>
          <p:nvPr/>
        </p:nvCxnSpPr>
        <p:spPr>
          <a:xfrm flipV="1">
            <a:off x="4730758" y="2433523"/>
            <a:ext cx="1413546" cy="78833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4D80B22-FFAC-4B45-0462-8DA6EEE99329}"/>
              </a:ext>
            </a:extLst>
          </p:cNvPr>
          <p:cNvCxnSpPr>
            <a:cxnSpLocks/>
          </p:cNvCxnSpPr>
          <p:nvPr/>
        </p:nvCxnSpPr>
        <p:spPr>
          <a:xfrm>
            <a:off x="6722261" y="4071603"/>
            <a:ext cx="995246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04C441E-72CE-95E4-FE24-24774FECF145}"/>
              </a:ext>
            </a:extLst>
          </p:cNvPr>
          <p:cNvSpPr/>
          <p:nvPr/>
        </p:nvSpPr>
        <p:spPr>
          <a:xfrm>
            <a:off x="701367" y="2122264"/>
            <a:ext cx="1337613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2"/>
                </a:solidFill>
                <a:latin typeface="Arial Black" panose="020B0A04020102020204" pitchFamily="34" charset="0"/>
              </a:rPr>
              <a:t>Web (User)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CC22F8-5BB4-4217-1E5A-6DD5F6DC8A9B}"/>
              </a:ext>
            </a:extLst>
          </p:cNvPr>
          <p:cNvSpPr/>
          <p:nvPr/>
        </p:nvSpPr>
        <p:spPr>
          <a:xfrm>
            <a:off x="661213" y="2530555"/>
            <a:ext cx="860335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691B61C-1D79-E94F-3323-DE3568BF33A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370174" y="3700757"/>
            <a:ext cx="0" cy="31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393E61B4-0CB7-6CDC-0F21-C3325E734510}"/>
              </a:ext>
            </a:extLst>
          </p:cNvPr>
          <p:cNvSpPr/>
          <p:nvPr/>
        </p:nvSpPr>
        <p:spPr>
          <a:xfrm>
            <a:off x="669539" y="3736602"/>
            <a:ext cx="860335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Invoke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9CF1CE4-BA6F-47BF-7483-40E2D1BFA096}"/>
              </a:ext>
            </a:extLst>
          </p:cNvPr>
          <p:cNvCxnSpPr>
            <a:cxnSpLocks/>
          </p:cNvCxnSpPr>
          <p:nvPr/>
        </p:nvCxnSpPr>
        <p:spPr>
          <a:xfrm flipH="1">
            <a:off x="1774607" y="3215615"/>
            <a:ext cx="196883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矩形 1023">
            <a:extLst>
              <a:ext uri="{FF2B5EF4-FFF2-40B4-BE49-F238E27FC236}">
                <a16:creationId xmlns:a16="http://schemas.microsoft.com/office/drawing/2014/main" id="{6328B57E-027E-726C-9063-00DEA0C56F3B}"/>
              </a:ext>
            </a:extLst>
          </p:cNvPr>
          <p:cNvSpPr/>
          <p:nvPr/>
        </p:nvSpPr>
        <p:spPr>
          <a:xfrm>
            <a:off x="2254313" y="3001488"/>
            <a:ext cx="860335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42" name="直線單箭頭接點 1041">
            <a:extLst>
              <a:ext uri="{FF2B5EF4-FFF2-40B4-BE49-F238E27FC236}">
                <a16:creationId xmlns:a16="http://schemas.microsoft.com/office/drawing/2014/main" id="{5EBC577C-80CE-D74D-DCE3-01261E9D4B8C}"/>
              </a:ext>
            </a:extLst>
          </p:cNvPr>
          <p:cNvCxnSpPr>
            <a:cxnSpLocks/>
          </p:cNvCxnSpPr>
          <p:nvPr/>
        </p:nvCxnSpPr>
        <p:spPr>
          <a:xfrm flipV="1">
            <a:off x="4730758" y="2309955"/>
            <a:ext cx="1413546" cy="7883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4" name="矩形 1083">
            <a:extLst>
              <a:ext uri="{FF2B5EF4-FFF2-40B4-BE49-F238E27FC236}">
                <a16:creationId xmlns:a16="http://schemas.microsoft.com/office/drawing/2014/main" id="{3EAEDB22-48F7-D67D-2AB2-8C7C2192EA8E}"/>
              </a:ext>
            </a:extLst>
          </p:cNvPr>
          <p:cNvSpPr/>
          <p:nvPr/>
        </p:nvSpPr>
        <p:spPr>
          <a:xfrm>
            <a:off x="3072337" y="4745298"/>
            <a:ext cx="5608421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TW" sz="1600" b="1">
                <a:solidFill>
                  <a:srgbClr val="355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Delivery Service</a:t>
            </a:r>
          </a:p>
        </p:txBody>
      </p:sp>
      <p:sp>
        <p:nvSpPr>
          <p:cNvPr id="1085" name="矩形 1084">
            <a:extLst>
              <a:ext uri="{FF2B5EF4-FFF2-40B4-BE49-F238E27FC236}">
                <a16:creationId xmlns:a16="http://schemas.microsoft.com/office/drawing/2014/main" id="{61FD3162-B597-7CD6-5FDD-2EE05A52534E}"/>
              </a:ext>
            </a:extLst>
          </p:cNvPr>
          <p:cNvSpPr/>
          <p:nvPr/>
        </p:nvSpPr>
        <p:spPr>
          <a:xfrm>
            <a:off x="802290" y="4747917"/>
            <a:ext cx="1460822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TW" sz="1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Web Service</a:t>
            </a:r>
          </a:p>
        </p:txBody>
      </p:sp>
      <p:pic>
        <p:nvPicPr>
          <p:cNvPr id="2065" name="Picture 10" descr="Laptop Icon 影像– 瀏覽1,388,027 個素材庫相片、向量圖和影片| Adobe Stock">
            <a:extLst>
              <a:ext uri="{FF2B5EF4-FFF2-40B4-BE49-F238E27FC236}">
                <a16:creationId xmlns:a16="http://schemas.microsoft.com/office/drawing/2014/main" id="{CA55E26B-9A19-189D-FAF5-2646D63A1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9351" r="9549" b="6465"/>
          <a:stretch/>
        </p:blipFill>
        <p:spPr bwMode="auto">
          <a:xfrm>
            <a:off x="1062012" y="1682076"/>
            <a:ext cx="616323" cy="4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0" descr="Laptop Icon 影像– 瀏覽1,388,027 個素材庫相片、向量圖和影片| Adobe Stock">
            <a:extLst>
              <a:ext uri="{FF2B5EF4-FFF2-40B4-BE49-F238E27FC236}">
                <a16:creationId xmlns:a16="http://schemas.microsoft.com/office/drawing/2014/main" id="{5987B2A4-27B6-96F8-9117-5C745B430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9351" r="9549" b="6465"/>
          <a:stretch/>
        </p:blipFill>
        <p:spPr bwMode="auto">
          <a:xfrm>
            <a:off x="1062012" y="2951148"/>
            <a:ext cx="616323" cy="4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10" descr="Laptop Icon 影像– 瀏覽1,388,027 個素材庫相片、向量圖和影片| Adobe Stock">
            <a:extLst>
              <a:ext uri="{FF2B5EF4-FFF2-40B4-BE49-F238E27FC236}">
                <a16:creationId xmlns:a16="http://schemas.microsoft.com/office/drawing/2014/main" id="{DC933517-ED8C-1D15-68E3-E01D01546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9351" r="9549" b="6465"/>
          <a:stretch/>
        </p:blipFill>
        <p:spPr bwMode="auto">
          <a:xfrm>
            <a:off x="1062012" y="4025303"/>
            <a:ext cx="616323" cy="4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10" descr="Laptop Icon 影像– 瀏覽1,388,027 個素材庫相片、向量圖和影片| Adobe Stock">
            <a:extLst>
              <a:ext uri="{FF2B5EF4-FFF2-40B4-BE49-F238E27FC236}">
                <a16:creationId xmlns:a16="http://schemas.microsoft.com/office/drawing/2014/main" id="{FBF7275F-E366-B9E2-C2CD-2F79044AE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9351" r="9549" b="6465"/>
          <a:stretch/>
        </p:blipFill>
        <p:spPr bwMode="auto">
          <a:xfrm>
            <a:off x="3864813" y="2951148"/>
            <a:ext cx="616323" cy="4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34380CD-67E7-0C15-8344-260CC297D114}"/>
              </a:ext>
            </a:extLst>
          </p:cNvPr>
          <p:cNvCxnSpPr>
            <a:cxnSpLocks/>
          </p:cNvCxnSpPr>
          <p:nvPr/>
        </p:nvCxnSpPr>
        <p:spPr>
          <a:xfrm flipH="1" flipV="1">
            <a:off x="4730758" y="3430485"/>
            <a:ext cx="1394235" cy="62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75" name="Picture 14" descr="IA系列按鈕開關| 按鈕開關·指示燈| 按鈕開關| 台灣">
            <a:extLst>
              <a:ext uri="{FF2B5EF4-FFF2-40B4-BE49-F238E27FC236}">
                <a16:creationId xmlns:a16="http://schemas.microsoft.com/office/drawing/2014/main" id="{D43F11AF-8E4B-3733-ECB5-64903EBEF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r="18479" b="23559"/>
          <a:stretch/>
        </p:blipFill>
        <p:spPr bwMode="auto">
          <a:xfrm rot="5400000">
            <a:off x="7814900" y="1607115"/>
            <a:ext cx="397258" cy="48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6" name="直線單箭頭接點 2075">
            <a:extLst>
              <a:ext uri="{FF2B5EF4-FFF2-40B4-BE49-F238E27FC236}">
                <a16:creationId xmlns:a16="http://schemas.microsoft.com/office/drawing/2014/main" id="{5524385E-5ED3-DD69-CD83-F788493DFD2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744269" y="2335519"/>
            <a:ext cx="1028417" cy="50047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直線單箭頭接點 1038">
            <a:extLst>
              <a:ext uri="{FF2B5EF4-FFF2-40B4-BE49-F238E27FC236}">
                <a16:creationId xmlns:a16="http://schemas.microsoft.com/office/drawing/2014/main" id="{09096D2F-C6B7-A4DF-74CB-49954013D33D}"/>
              </a:ext>
            </a:extLst>
          </p:cNvPr>
          <p:cNvCxnSpPr>
            <a:cxnSpLocks/>
          </p:cNvCxnSpPr>
          <p:nvPr/>
        </p:nvCxnSpPr>
        <p:spPr>
          <a:xfrm flipV="1">
            <a:off x="6723992" y="1862899"/>
            <a:ext cx="1038533" cy="4540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2" name="矩形 2081">
            <a:extLst>
              <a:ext uri="{FF2B5EF4-FFF2-40B4-BE49-F238E27FC236}">
                <a16:creationId xmlns:a16="http://schemas.microsoft.com/office/drawing/2014/main" id="{210D2ACE-F5F8-C6E1-49C0-50CB889892A1}"/>
              </a:ext>
            </a:extLst>
          </p:cNvPr>
          <p:cNvSpPr/>
          <p:nvPr/>
        </p:nvSpPr>
        <p:spPr>
          <a:xfrm>
            <a:off x="6637041" y="2650566"/>
            <a:ext cx="1198750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I2C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84" name="矩形 2083">
            <a:extLst>
              <a:ext uri="{FF2B5EF4-FFF2-40B4-BE49-F238E27FC236}">
                <a16:creationId xmlns:a16="http://schemas.microsoft.com/office/drawing/2014/main" id="{303C0683-4DDF-E78E-FC62-AFCB4BDCDADE}"/>
              </a:ext>
            </a:extLst>
          </p:cNvPr>
          <p:cNvSpPr/>
          <p:nvPr/>
        </p:nvSpPr>
        <p:spPr>
          <a:xfrm>
            <a:off x="7484366" y="1958698"/>
            <a:ext cx="997539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Button</a:t>
            </a:r>
            <a:endParaRPr lang="zh-TW" altLang="en-US" sz="900" b="1">
              <a:solidFill>
                <a:srgbClr val="35BBC5"/>
              </a:solidFill>
              <a:latin typeface="Arial Black" panose="020B0A04020102020204" pitchFamily="34" charset="0"/>
            </a:endParaRPr>
          </a:p>
        </p:txBody>
      </p:sp>
      <p:sp>
        <p:nvSpPr>
          <p:cNvPr id="2091" name="矩形 2090">
            <a:extLst>
              <a:ext uri="{FF2B5EF4-FFF2-40B4-BE49-F238E27FC236}">
                <a16:creationId xmlns:a16="http://schemas.microsoft.com/office/drawing/2014/main" id="{4148D593-179C-319E-C74E-1D48082210EC}"/>
              </a:ext>
            </a:extLst>
          </p:cNvPr>
          <p:cNvSpPr/>
          <p:nvPr/>
        </p:nvSpPr>
        <p:spPr>
          <a:xfrm>
            <a:off x="4885177" y="3813999"/>
            <a:ext cx="860335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RTSP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92" name="圖片 2091" descr="一張含有 字型, 圖形, 標誌, 平面設計 的圖片&#10;&#10;自動產生的描述">
            <a:extLst>
              <a:ext uri="{FF2B5EF4-FFF2-40B4-BE49-F238E27FC236}">
                <a16:creationId xmlns:a16="http://schemas.microsoft.com/office/drawing/2014/main" id="{0D6EFD02-3717-CEC0-2FC1-EE285150A7F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29264" r="7714" b="39800"/>
          <a:stretch/>
        </p:blipFill>
        <p:spPr>
          <a:xfrm>
            <a:off x="3519881" y="3884943"/>
            <a:ext cx="1224078" cy="255867"/>
          </a:xfrm>
          <a:prstGeom prst="rect">
            <a:avLst/>
          </a:prstGeom>
          <a:ln>
            <a:noFill/>
          </a:ln>
        </p:spPr>
      </p:pic>
      <p:pic>
        <p:nvPicPr>
          <p:cNvPr id="13" name="Picture 10" descr="Laptop Icon 影像– 瀏覽1,388,027 個素材庫相片、向量圖和影片| Adobe Stock">
            <a:extLst>
              <a:ext uri="{FF2B5EF4-FFF2-40B4-BE49-F238E27FC236}">
                <a16:creationId xmlns:a16="http://schemas.microsoft.com/office/drawing/2014/main" id="{BD957552-C8CD-800D-C410-714205EE7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9351" r="9549" b="6465"/>
          <a:stretch/>
        </p:blipFill>
        <p:spPr bwMode="auto">
          <a:xfrm>
            <a:off x="6055553" y="1737798"/>
            <a:ext cx="237097" cy="18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EB4A3D4E-A696-F826-5483-9F6E359F8A48}"/>
              </a:ext>
            </a:extLst>
          </p:cNvPr>
          <p:cNvCxnSpPr>
            <a:stCxn id="13" idx="3"/>
            <a:endCxn id="8" idx="0"/>
          </p:cNvCxnSpPr>
          <p:nvPr/>
        </p:nvCxnSpPr>
        <p:spPr>
          <a:xfrm>
            <a:off x="6292650" y="1831839"/>
            <a:ext cx="264794" cy="316854"/>
          </a:xfrm>
          <a:prstGeom prst="bentConnector2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9A9F4E0-7E88-EA98-3B1D-0017DFAFED71}"/>
              </a:ext>
            </a:extLst>
          </p:cNvPr>
          <p:cNvSpPr/>
          <p:nvPr/>
        </p:nvSpPr>
        <p:spPr>
          <a:xfrm>
            <a:off x="5876547" y="1652951"/>
            <a:ext cx="1198750" cy="199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 descr="一張含有 平面設計, 海報, 圖形, 卡通 的圖片&#10;&#10;自動產生的描述">
            <a:extLst>
              <a:ext uri="{FF2B5EF4-FFF2-40B4-BE49-F238E27FC236}">
                <a16:creationId xmlns:a16="http://schemas.microsoft.com/office/drawing/2014/main" id="{0879D760-D8ED-1DD6-0A1E-9A59DAE193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8003" r="6614" b="16519"/>
          <a:stretch/>
        </p:blipFill>
        <p:spPr>
          <a:xfrm>
            <a:off x="1680807" y="2609510"/>
            <a:ext cx="565539" cy="491934"/>
          </a:xfrm>
          <a:prstGeom prst="rect">
            <a:avLst/>
          </a:prstGeom>
        </p:spPr>
      </p:pic>
      <p:pic>
        <p:nvPicPr>
          <p:cNvPr id="27" name="圖片 26" descr="一張含有 黑色, 黑暗 的圖片&#10;&#10;自動產生的描述">
            <a:extLst>
              <a:ext uri="{FF2B5EF4-FFF2-40B4-BE49-F238E27FC236}">
                <a16:creationId xmlns:a16="http://schemas.microsoft.com/office/drawing/2014/main" id="{8C2A45CD-89F2-8F1C-A447-54486620CF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58" y="2794844"/>
            <a:ext cx="667142" cy="260920"/>
          </a:xfrm>
          <a:prstGeom prst="rect">
            <a:avLst/>
          </a:prstGeom>
        </p:spPr>
      </p:pic>
      <p:pic>
        <p:nvPicPr>
          <p:cNvPr id="28" name="圖片 27" descr="一張含有 文字, 圖形, 標誌, 平面設計 的圖片&#10;&#10;自動產生的描述">
            <a:extLst>
              <a:ext uri="{FF2B5EF4-FFF2-40B4-BE49-F238E27FC236}">
                <a16:creationId xmlns:a16="http://schemas.microsoft.com/office/drawing/2014/main" id="{06F85E27-E4A3-5976-E776-B2443C4EBA8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4"/>
          <a:stretch/>
        </p:blipFill>
        <p:spPr>
          <a:xfrm>
            <a:off x="1733482" y="4064453"/>
            <a:ext cx="525001" cy="437781"/>
          </a:xfrm>
          <a:prstGeom prst="rect">
            <a:avLst/>
          </a:prstGeom>
        </p:spPr>
      </p:pic>
      <p:pic>
        <p:nvPicPr>
          <p:cNvPr id="30" name="圖片 29" descr="一張含有 圖形, 螢幕擷取畫面, 標誌, 符號 的圖片&#10;&#10;自動產生的描述">
            <a:extLst>
              <a:ext uri="{FF2B5EF4-FFF2-40B4-BE49-F238E27FC236}">
                <a16:creationId xmlns:a16="http://schemas.microsoft.com/office/drawing/2014/main" id="{9B02111A-54ED-D6F6-6C0F-46C11F11B5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96" y="1761724"/>
            <a:ext cx="557097" cy="325931"/>
          </a:xfrm>
          <a:prstGeom prst="rect">
            <a:avLst/>
          </a:prstGeom>
        </p:spPr>
      </p:pic>
      <p:pic>
        <p:nvPicPr>
          <p:cNvPr id="2066" name="Picture 18" descr="OpenCV&quot; Icon - Download for free – Iconduck">
            <a:extLst>
              <a:ext uri="{FF2B5EF4-FFF2-40B4-BE49-F238E27FC236}">
                <a16:creationId xmlns:a16="http://schemas.microsoft.com/office/drawing/2014/main" id="{4558BA06-370C-6452-803C-E8CBDEF4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727" y="4068000"/>
            <a:ext cx="326041" cy="40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va logo and symbol, meaning, history, PNG">
            <a:extLst>
              <a:ext uri="{FF2B5EF4-FFF2-40B4-BE49-F238E27FC236}">
                <a16:creationId xmlns:a16="http://schemas.microsoft.com/office/drawing/2014/main" id="{47EC3E66-EFE7-4577-ED6B-54B07269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3" y="876178"/>
            <a:ext cx="940000" cy="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">
            <a:extLst>
              <a:ext uri="{FF2B5EF4-FFF2-40B4-BE49-F238E27FC236}">
                <a16:creationId xmlns:a16="http://schemas.microsoft.com/office/drawing/2014/main" id="{7FEA3D6D-A0DE-6BE0-E580-F3A36EE55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t="34057" r="4093" b="28753"/>
          <a:stretch/>
        </p:blipFill>
        <p:spPr bwMode="auto">
          <a:xfrm>
            <a:off x="4972345" y="956816"/>
            <a:ext cx="2151182" cy="5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1">
            <a:extLst>
              <a:ext uri="{FF2B5EF4-FFF2-40B4-BE49-F238E27FC236}">
                <a16:creationId xmlns:a16="http://schemas.microsoft.com/office/drawing/2014/main" id="{4ABD7118-A740-8166-002A-AEB0E77BFB01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15" name="Round Same Side Corner Rectangle 3">
              <a:extLst>
                <a:ext uri="{FF2B5EF4-FFF2-40B4-BE49-F238E27FC236}">
                  <a16:creationId xmlns:a16="http://schemas.microsoft.com/office/drawing/2014/main" id="{AD9F59CF-343A-1FAA-A3F9-F3FFED23BD19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B7AD0642-2E17-857A-58EB-67D883F31A60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2</a:t>
              </a:r>
              <a:r>
                <a:rPr lang="zh-TW" altLang="en-US" sz="3200" b="1">
                  <a:cs typeface="Arial"/>
                </a:rPr>
                <a:t> </a:t>
              </a:r>
              <a:r>
                <a:rPr lang="zh-TW" altLang="en-US" sz="2400" b="1">
                  <a:cs typeface="Arial"/>
                </a:rPr>
                <a:t>流程</a:t>
              </a:r>
              <a:r>
                <a:rPr lang="zh-TW" altLang="en-US" sz="3200" b="1">
                  <a:cs typeface="Arial"/>
                </a:rPr>
                <a:t>、</a:t>
              </a:r>
              <a:r>
                <a:rPr lang="zh-TW" altLang="en-US" sz="2400" b="1">
                  <a:cs typeface="Arial"/>
                </a:rPr>
                <a:t>架構、硬體介紹</a:t>
              </a:r>
            </a:p>
          </p:txBody>
        </p:sp>
        <p:sp>
          <p:nvSpPr>
            <p:cNvPr id="19" name="文字方塊 15">
              <a:extLst>
                <a:ext uri="{FF2B5EF4-FFF2-40B4-BE49-F238E27FC236}">
                  <a16:creationId xmlns:a16="http://schemas.microsoft.com/office/drawing/2014/main" id="{E5EBF5B2-A06B-AFB7-45F3-68DF5CB4F95D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李承諭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20" name="圖片版面配置區 44" descr="一張含有 人員, 人的臉孔, 服裝, 牆 的圖片&#10;&#10;自動產生的描述">
              <a:extLst>
                <a:ext uri="{FF2B5EF4-FFF2-40B4-BE49-F238E27FC236}">
                  <a16:creationId xmlns:a16="http://schemas.microsoft.com/office/drawing/2014/main" id="{C4A5DA38-05BB-FD28-2866-FA730E217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8" b="21868"/>
            <a:stretch>
              <a:fillRect/>
            </a:stretch>
          </p:blipFill>
          <p:spPr>
            <a:xfrm>
              <a:off x="8039415" y="142194"/>
              <a:ext cx="774001" cy="774000"/>
            </a:xfrm>
            <a:prstGeom prst="ellipse">
              <a:avLst/>
            </a:prstGeom>
            <a:ln w="57150">
              <a:solidFill>
                <a:schemeClr val="accent2"/>
              </a:solidFill>
            </a:ln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B6FE04B-8F3F-B6B1-6F2D-2BF64BDB5D32}"/>
              </a:ext>
            </a:extLst>
          </p:cNvPr>
          <p:cNvSpPr/>
          <p:nvPr/>
        </p:nvSpPr>
        <p:spPr>
          <a:xfrm>
            <a:off x="5784782" y="4275841"/>
            <a:ext cx="1545320" cy="322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RTSP Server</a:t>
            </a:r>
          </a:p>
          <a:p>
            <a:pPr algn="ctr"/>
            <a:r>
              <a:rPr lang="en-US" altLang="zh-TW" sz="1000" b="1">
                <a:solidFill>
                  <a:srgbClr val="35BBC5"/>
                </a:solidFill>
                <a:latin typeface="Arial Black" panose="020B0A04020102020204" pitchFamily="34" charset="0"/>
              </a:rPr>
              <a:t>Video4Linux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EF05CAA-6575-AEF5-0B47-5B7600F6E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b="13235"/>
          <a:stretch/>
        </p:blipFill>
        <p:spPr bwMode="auto">
          <a:xfrm>
            <a:off x="6094915" y="3201633"/>
            <a:ext cx="1534754" cy="3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reate or edit jsp and servlet responsive webpages by Yubrajbasnet ...">
            <a:extLst>
              <a:ext uri="{FF2B5EF4-FFF2-40B4-BE49-F238E27FC236}">
                <a16:creationId xmlns:a16="http://schemas.microsoft.com/office/drawing/2014/main" id="{37646AD3-E8AB-EC91-3819-33689F95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73" y="2977069"/>
            <a:ext cx="457900" cy="28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JDBC Tutorial">
            <a:extLst>
              <a:ext uri="{FF2B5EF4-FFF2-40B4-BE49-F238E27FC236}">
                <a16:creationId xmlns:a16="http://schemas.microsoft.com/office/drawing/2014/main" id="{61D589AF-FB03-4BF7-1BCE-C1560DE48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56" y="4076493"/>
            <a:ext cx="438808" cy="23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eb browser - Free web icons">
            <a:extLst>
              <a:ext uri="{FF2B5EF4-FFF2-40B4-BE49-F238E27FC236}">
                <a16:creationId xmlns:a16="http://schemas.microsoft.com/office/drawing/2014/main" id="{937DEB6A-3525-D248-68A0-5B3137BED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4" b="4613"/>
          <a:stretch/>
        </p:blipFill>
        <p:spPr bwMode="auto">
          <a:xfrm>
            <a:off x="1245404" y="1724323"/>
            <a:ext cx="300635" cy="25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F5D089C-509E-145B-5428-F1196BC8E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851" y="2909623"/>
            <a:ext cx="432569" cy="3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on websocketsの疑問点まとめ #Python - Qiita">
            <a:extLst>
              <a:ext uri="{FF2B5EF4-FFF2-40B4-BE49-F238E27FC236}">
                <a16:creationId xmlns:a16="http://schemas.microsoft.com/office/drawing/2014/main" id="{C8537257-6B26-7B6A-6227-75C0972D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23" y="2251207"/>
            <a:ext cx="603504" cy="402336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06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EA50CCD-037F-CADD-6E5D-9CB34CEDDA09}"/>
              </a:ext>
            </a:extLst>
          </p:cNvPr>
          <p:cNvCxnSpPr>
            <a:cxnSpLocks/>
            <a:stCxn id="8" idx="0"/>
            <a:endCxn id="2" idx="0"/>
          </p:cNvCxnSpPr>
          <p:nvPr/>
        </p:nvCxnSpPr>
        <p:spPr>
          <a:xfrm rot="16200000" flipH="1">
            <a:off x="4817312" y="602284"/>
            <a:ext cx="19250" cy="6671975"/>
          </a:xfrm>
          <a:prstGeom prst="bentConnector3">
            <a:avLst>
              <a:gd name="adj1" fmla="val -1788192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圖片 36">
            <a:extLst>
              <a:ext uri="{FF2B5EF4-FFF2-40B4-BE49-F238E27FC236}">
                <a16:creationId xmlns:a16="http://schemas.microsoft.com/office/drawing/2014/main" id="{8156F7D4-E674-4330-AE93-D306859DF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4" t="49937" r="72624" b="24649"/>
          <a:stretch/>
        </p:blipFill>
        <p:spPr>
          <a:xfrm>
            <a:off x="6656338" y="3767400"/>
            <a:ext cx="2051550" cy="123142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6B2DB53-D43A-B7F8-8FA8-868324C43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80" t="49937" b="24649"/>
          <a:stretch/>
        </p:blipFill>
        <p:spPr>
          <a:xfrm flipH="1">
            <a:off x="492728" y="3767400"/>
            <a:ext cx="5807239" cy="123142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8BA7D6F-3B3D-A4B4-F370-57D980191051}"/>
              </a:ext>
            </a:extLst>
          </p:cNvPr>
          <p:cNvSpPr/>
          <p:nvPr/>
        </p:nvSpPr>
        <p:spPr>
          <a:xfrm>
            <a:off x="7746206" y="3947896"/>
            <a:ext cx="833438" cy="71697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737557-649D-A2A6-8965-8C7729AB2B13}"/>
              </a:ext>
            </a:extLst>
          </p:cNvPr>
          <p:cNvSpPr/>
          <p:nvPr/>
        </p:nvSpPr>
        <p:spPr>
          <a:xfrm>
            <a:off x="5135614" y="3947896"/>
            <a:ext cx="935753" cy="71697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69C54A-FF0F-1E2B-FACB-4A83EC13CE7F}"/>
              </a:ext>
            </a:extLst>
          </p:cNvPr>
          <p:cNvSpPr/>
          <p:nvPr/>
        </p:nvSpPr>
        <p:spPr>
          <a:xfrm>
            <a:off x="3570110" y="3947896"/>
            <a:ext cx="1022978" cy="71697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3C9EE3-BA83-A463-B5D0-5AB7BFC8A0D0}"/>
              </a:ext>
            </a:extLst>
          </p:cNvPr>
          <p:cNvSpPr/>
          <p:nvPr/>
        </p:nvSpPr>
        <p:spPr>
          <a:xfrm>
            <a:off x="2265143" y="3947896"/>
            <a:ext cx="1022978" cy="71697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0076B3-1E64-F095-DD69-2DA0A04D1911}"/>
              </a:ext>
            </a:extLst>
          </p:cNvPr>
          <p:cNvSpPr/>
          <p:nvPr/>
        </p:nvSpPr>
        <p:spPr>
          <a:xfrm>
            <a:off x="857693" y="3928646"/>
            <a:ext cx="1266514" cy="7362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BD5C06-341D-D152-6910-52FF921D9194}"/>
              </a:ext>
            </a:extLst>
          </p:cNvPr>
          <p:cNvSpPr/>
          <p:nvPr/>
        </p:nvSpPr>
        <p:spPr>
          <a:xfrm>
            <a:off x="6773633" y="4717621"/>
            <a:ext cx="764045" cy="255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b="1">
                <a:solidFill>
                  <a:srgbClr val="FF0000"/>
                </a:solidFill>
              </a:rPr>
              <a:t>Robot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AF430D-BF11-FC3E-AC99-F2B5A26C2A1A}"/>
              </a:ext>
            </a:extLst>
          </p:cNvPr>
          <p:cNvSpPr/>
          <p:nvPr/>
        </p:nvSpPr>
        <p:spPr>
          <a:xfrm>
            <a:off x="3570109" y="4713860"/>
            <a:ext cx="1022977" cy="255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b="1">
                <a:solidFill>
                  <a:srgbClr val="FF0000"/>
                </a:solidFill>
              </a:rPr>
              <a:t>資料庫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A509D3-8313-1BA8-26E6-2BAB79DE311A}"/>
              </a:ext>
            </a:extLst>
          </p:cNvPr>
          <p:cNvSpPr/>
          <p:nvPr/>
        </p:nvSpPr>
        <p:spPr>
          <a:xfrm>
            <a:off x="4837136" y="4713860"/>
            <a:ext cx="1456508" cy="255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b="1">
                <a:solidFill>
                  <a:srgbClr val="FF0000"/>
                </a:solidFill>
              </a:rPr>
              <a:t>Robot Server</a:t>
            </a:r>
            <a:endParaRPr lang="zh-TW" altLang="en-US" sz="1600" b="1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64DD9D-3D47-5C7B-944E-12A68E7F1658}"/>
              </a:ext>
            </a:extLst>
          </p:cNvPr>
          <p:cNvSpPr/>
          <p:nvPr/>
        </p:nvSpPr>
        <p:spPr>
          <a:xfrm>
            <a:off x="2381570" y="4713860"/>
            <a:ext cx="795970" cy="255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b="1">
                <a:solidFill>
                  <a:srgbClr val="FF0000"/>
                </a:solidFill>
              </a:rPr>
              <a:t>後端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CB91E0-3C4E-088F-D471-8CD1E0652A25}"/>
              </a:ext>
            </a:extLst>
          </p:cNvPr>
          <p:cNvSpPr/>
          <p:nvPr/>
        </p:nvSpPr>
        <p:spPr>
          <a:xfrm>
            <a:off x="901396" y="4713860"/>
            <a:ext cx="1062126" cy="255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b="1">
                <a:solidFill>
                  <a:srgbClr val="FF0000"/>
                </a:solidFill>
              </a:rPr>
              <a:t>前端 </a:t>
            </a:r>
            <a:r>
              <a:rPr lang="en-US" altLang="zh-TW" sz="1400" b="1">
                <a:solidFill>
                  <a:srgbClr val="FF0000"/>
                </a:solidFill>
              </a:rPr>
              <a:t>(User)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6A1A6FF-DF70-7D64-A8E8-3A56B1E434D0}"/>
              </a:ext>
            </a:extLst>
          </p:cNvPr>
          <p:cNvSpPr txBox="1">
            <a:spLocks/>
          </p:cNvSpPr>
          <p:nvPr/>
        </p:nvSpPr>
        <p:spPr>
          <a:xfrm>
            <a:off x="1468887" y="3471882"/>
            <a:ext cx="6694038" cy="247895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600" b="1">
                <a:solidFill>
                  <a:schemeClr val="bg1"/>
                </a:solidFill>
                <a:highlight>
                  <a:srgbClr val="FAFAFA"/>
                </a:highlight>
                <a:ea typeface="맑은 고딕" pitchFamily="50" charset="-127"/>
              </a:rPr>
              <a:t>_</a:t>
            </a:r>
            <a:r>
              <a:rPr lang="zh-TW" altLang="en-US" sz="1600" b="1">
                <a:highlight>
                  <a:srgbClr val="FAFAFA"/>
                </a:highlight>
                <a:ea typeface="맑은 고딕" pitchFamily="50" charset="-127"/>
              </a:rPr>
              <a:t>相同網段 </a:t>
            </a:r>
            <a:r>
              <a:rPr lang="en-US" altLang="zh-TW" sz="1600" b="1">
                <a:highlight>
                  <a:srgbClr val="FAFAFA"/>
                </a:highlight>
                <a:ea typeface="맑은 고딕" pitchFamily="50" charset="-127"/>
              </a:rPr>
              <a:t>(Wi-Fi)</a:t>
            </a:r>
            <a:r>
              <a:rPr lang="en-US" altLang="zh-TW" sz="1600" b="1">
                <a:solidFill>
                  <a:schemeClr val="bg1"/>
                </a:solidFill>
                <a:highlight>
                  <a:srgbClr val="FAFAFA"/>
                </a:highlight>
                <a:ea typeface="맑은 고딕" pitchFamily="50" charset="-127"/>
              </a:rPr>
              <a:t>_</a:t>
            </a:r>
            <a:r>
              <a:rPr lang="zh-TW" altLang="en-US" sz="1600" b="1">
                <a:highlight>
                  <a:srgbClr val="FAFAFA"/>
                </a:highlight>
                <a:ea typeface="맑은 고딕" pitchFamily="50" charset="-127"/>
              </a:rPr>
              <a:t> </a:t>
            </a:r>
            <a:endParaRPr lang="en-US" altLang="zh-TW" sz="1400" b="1">
              <a:highlight>
                <a:srgbClr val="FAFAFA"/>
              </a:highlight>
              <a:ea typeface="맑은 고딕" pitchFamily="50" charset="-127"/>
            </a:endParaRPr>
          </a:p>
        </p:txBody>
      </p:sp>
      <p:sp>
        <p:nvSpPr>
          <p:cNvPr id="159" name="箭號: 向右 158">
            <a:extLst>
              <a:ext uri="{FF2B5EF4-FFF2-40B4-BE49-F238E27FC236}">
                <a16:creationId xmlns:a16="http://schemas.microsoft.com/office/drawing/2014/main" id="{3B1279C4-A358-CBD5-BBA0-8683DEBAF226}"/>
              </a:ext>
            </a:extLst>
          </p:cNvPr>
          <p:cNvSpPr/>
          <p:nvPr/>
        </p:nvSpPr>
        <p:spPr>
          <a:xfrm>
            <a:off x="2011019" y="4221091"/>
            <a:ext cx="431100" cy="185754"/>
          </a:xfrm>
          <a:prstGeom prst="rightArrow">
            <a:avLst>
              <a:gd name="adj1" fmla="val 50000"/>
              <a:gd name="adj2" fmla="val 7307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箭號: 向右 159">
            <a:extLst>
              <a:ext uri="{FF2B5EF4-FFF2-40B4-BE49-F238E27FC236}">
                <a16:creationId xmlns:a16="http://schemas.microsoft.com/office/drawing/2014/main" id="{8438366C-FB87-23CE-597B-8E76051FB973}"/>
              </a:ext>
            </a:extLst>
          </p:cNvPr>
          <p:cNvSpPr/>
          <p:nvPr/>
        </p:nvSpPr>
        <p:spPr>
          <a:xfrm>
            <a:off x="3183891" y="4115485"/>
            <a:ext cx="639963" cy="185754"/>
          </a:xfrm>
          <a:prstGeom prst="rightArrow">
            <a:avLst>
              <a:gd name="adj1" fmla="val 50000"/>
              <a:gd name="adj2" fmla="val 7307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箭號: 向右 160">
            <a:extLst>
              <a:ext uri="{FF2B5EF4-FFF2-40B4-BE49-F238E27FC236}">
                <a16:creationId xmlns:a16="http://schemas.microsoft.com/office/drawing/2014/main" id="{3C1A387B-AED0-4E0E-F2A3-C385B0B6FD29}"/>
              </a:ext>
            </a:extLst>
          </p:cNvPr>
          <p:cNvSpPr/>
          <p:nvPr/>
        </p:nvSpPr>
        <p:spPr>
          <a:xfrm>
            <a:off x="3183891" y="4408719"/>
            <a:ext cx="2039273" cy="185754"/>
          </a:xfrm>
          <a:prstGeom prst="rightArrow">
            <a:avLst>
              <a:gd name="adj1" fmla="val 50000"/>
              <a:gd name="adj2" fmla="val 7307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77A1E37C-1CD9-4658-19A2-2FEA8380714B}"/>
              </a:ext>
            </a:extLst>
          </p:cNvPr>
          <p:cNvSpPr/>
          <p:nvPr/>
        </p:nvSpPr>
        <p:spPr>
          <a:xfrm>
            <a:off x="6750844" y="3947896"/>
            <a:ext cx="809625" cy="71697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869D5F7E-412D-A6C5-2FC0-00CA991E360C}"/>
              </a:ext>
            </a:extLst>
          </p:cNvPr>
          <p:cNvSpPr/>
          <p:nvPr/>
        </p:nvSpPr>
        <p:spPr>
          <a:xfrm>
            <a:off x="7708165" y="4713860"/>
            <a:ext cx="909520" cy="2630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200" b="1">
                <a:solidFill>
                  <a:srgbClr val="FF0000"/>
                </a:solidFill>
              </a:rPr>
              <a:t>AI</a:t>
            </a:r>
            <a:r>
              <a:rPr lang="zh-TW" altLang="en-US" sz="1200" b="1">
                <a:solidFill>
                  <a:srgbClr val="FF0000"/>
                </a:solidFill>
              </a:rPr>
              <a:t> </a:t>
            </a:r>
            <a:r>
              <a:rPr lang="en-US" altLang="zh-TW" sz="1200" b="1">
                <a:solidFill>
                  <a:srgbClr val="FF0000"/>
                </a:solidFill>
              </a:rPr>
              <a:t>Training</a:t>
            </a:r>
            <a:endParaRPr lang="zh-TW" altLang="en-US" sz="1200" b="1">
              <a:solidFill>
                <a:srgbClr val="FF0000"/>
              </a:solidFill>
            </a:endParaRPr>
          </a:p>
        </p:txBody>
      </p:sp>
      <p:grpSp>
        <p:nvGrpSpPr>
          <p:cNvPr id="6" name="群組 11">
            <a:extLst>
              <a:ext uri="{FF2B5EF4-FFF2-40B4-BE49-F238E27FC236}">
                <a16:creationId xmlns:a16="http://schemas.microsoft.com/office/drawing/2014/main" id="{91225A0A-FCFB-7E70-A28D-ECE03DB5C032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7" name="Round Same Side Corner Rectangle 3">
              <a:extLst>
                <a:ext uri="{FF2B5EF4-FFF2-40B4-BE49-F238E27FC236}">
                  <a16:creationId xmlns:a16="http://schemas.microsoft.com/office/drawing/2014/main" id="{00A491BB-E54E-422C-D8F3-34F285EEE3EA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6A95632-A90C-4768-928E-89C9E651033D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2</a:t>
              </a:r>
              <a:r>
                <a:rPr lang="zh-TW" altLang="en-US" sz="3200" b="1">
                  <a:cs typeface="Arial"/>
                </a:rPr>
                <a:t> </a:t>
              </a:r>
              <a:r>
                <a:rPr lang="zh-TW" altLang="en-US" sz="2400" b="1">
                  <a:cs typeface="Arial"/>
                </a:rPr>
                <a:t>流程</a:t>
              </a:r>
              <a:r>
                <a:rPr lang="zh-TW" altLang="en-US" sz="3200" b="1">
                  <a:cs typeface="Arial"/>
                </a:rPr>
                <a:t>、</a:t>
              </a:r>
              <a:r>
                <a:rPr lang="zh-TW" altLang="en-US" sz="2400" b="1">
                  <a:cs typeface="Arial"/>
                </a:rPr>
                <a:t>架構、硬體介紹</a:t>
              </a:r>
            </a:p>
          </p:txBody>
        </p:sp>
        <p:sp>
          <p:nvSpPr>
            <p:cNvPr id="11" name="文字方塊 15">
              <a:extLst>
                <a:ext uri="{FF2B5EF4-FFF2-40B4-BE49-F238E27FC236}">
                  <a16:creationId xmlns:a16="http://schemas.microsoft.com/office/drawing/2014/main" id="{64DBC0DE-6AA4-D516-CD46-2F3FCD6EF9CA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李承諭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5" name="圖片版面配置區 44" descr="一張含有 人員, 人的臉孔, 服裝, 牆 的圖片&#10;&#10;自動產生的描述">
              <a:extLst>
                <a:ext uri="{FF2B5EF4-FFF2-40B4-BE49-F238E27FC236}">
                  <a16:creationId xmlns:a16="http://schemas.microsoft.com/office/drawing/2014/main" id="{3FE4BAC1-CEF1-A299-BDA2-40A688D6E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8" b="21868"/>
            <a:stretch>
              <a:fillRect/>
            </a:stretch>
          </p:blipFill>
          <p:spPr>
            <a:xfrm>
              <a:off x="8039415" y="142194"/>
              <a:ext cx="774001" cy="774000"/>
            </a:xfrm>
            <a:prstGeom prst="ellipse">
              <a:avLst/>
            </a:prstGeom>
            <a:ln w="57150">
              <a:solidFill>
                <a:schemeClr val="accent2"/>
              </a:solidFill>
            </a:ln>
          </p:spPr>
        </p:pic>
      </p:grp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6B445AC-29A5-E0CA-247E-635AF8BB3ACA}"/>
              </a:ext>
            </a:extLst>
          </p:cNvPr>
          <p:cNvSpPr/>
          <p:nvPr/>
        </p:nvSpPr>
        <p:spPr>
          <a:xfrm>
            <a:off x="5964936" y="4221091"/>
            <a:ext cx="866870" cy="185754"/>
          </a:xfrm>
          <a:prstGeom prst="rightArrow">
            <a:avLst>
              <a:gd name="adj1" fmla="val 50000"/>
              <a:gd name="adj2" fmla="val 7307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9D915D99-649F-B133-7068-D8D0FB1F1039}"/>
              </a:ext>
            </a:extLst>
          </p:cNvPr>
          <p:cNvSpPr/>
          <p:nvPr/>
        </p:nvSpPr>
        <p:spPr>
          <a:xfrm flipH="1">
            <a:off x="7459640" y="4221091"/>
            <a:ext cx="346098" cy="185754"/>
          </a:xfrm>
          <a:prstGeom prst="rightArrow">
            <a:avLst>
              <a:gd name="adj1" fmla="val 50000"/>
              <a:gd name="adj2" fmla="val 7307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50305070-813D-642E-A5E5-929E19CF3828}"/>
              </a:ext>
            </a:extLst>
          </p:cNvPr>
          <p:cNvSpPr/>
          <p:nvPr/>
        </p:nvSpPr>
        <p:spPr>
          <a:xfrm>
            <a:off x="5606345" y="1039717"/>
            <a:ext cx="1355869" cy="319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Camera</a:t>
            </a:r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(FFC)</a:t>
            </a:r>
            <a:endParaRPr lang="en-US" altLang="zh-TW" sz="12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43" name="圖片 142">
            <a:extLst>
              <a:ext uri="{FF2B5EF4-FFF2-40B4-BE49-F238E27FC236}">
                <a16:creationId xmlns:a16="http://schemas.microsoft.com/office/drawing/2014/main" id="{C9FFA7F5-1DBB-47F2-1C42-CB68EAEC6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1" t="18056" r="40831" b="9037"/>
          <a:stretch/>
        </p:blipFill>
        <p:spPr>
          <a:xfrm>
            <a:off x="2814752" y="1143378"/>
            <a:ext cx="2177668" cy="2045200"/>
          </a:xfrm>
          <a:prstGeom prst="rect">
            <a:avLst/>
          </a:prstGeom>
          <a:ln>
            <a:solidFill>
              <a:srgbClr val="355A5D"/>
            </a:solidFill>
          </a:ln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F37CDC58-332E-57D0-CCD7-110BA29CBDD0}"/>
              </a:ext>
            </a:extLst>
          </p:cNvPr>
          <p:cNvGrpSpPr/>
          <p:nvPr/>
        </p:nvGrpSpPr>
        <p:grpSpPr>
          <a:xfrm>
            <a:off x="1033823" y="890383"/>
            <a:ext cx="2383912" cy="909077"/>
            <a:chOff x="1974718" y="692957"/>
            <a:chExt cx="2383912" cy="909077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77B3BCC-397E-8A07-1132-EBA0CD86B94D}"/>
                </a:ext>
              </a:extLst>
            </p:cNvPr>
            <p:cNvSpPr/>
            <p:nvPr/>
          </p:nvSpPr>
          <p:spPr>
            <a:xfrm>
              <a:off x="4261764" y="1181334"/>
              <a:ext cx="96866" cy="96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7DE6D13-E960-A2AC-3926-77D7FE376034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910968" y="1437056"/>
              <a:ext cx="121381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933F9AF-59CE-1ADC-0EBB-DC25357DF02C}"/>
                </a:ext>
              </a:extLst>
            </p:cNvPr>
            <p:cNvSpPr/>
            <p:nvPr/>
          </p:nvSpPr>
          <p:spPr>
            <a:xfrm>
              <a:off x="1974718" y="1272077"/>
              <a:ext cx="936250" cy="3299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200" b="1">
                  <a:solidFill>
                    <a:srgbClr val="FF0000"/>
                  </a:solidFill>
                  <a:highlight>
                    <a:srgbClr val="FFFF00"/>
                  </a:highlight>
                </a:rPr>
                <a:t>按鈕 </a:t>
              </a:r>
              <a:r>
                <a:rPr lang="en-US" altLang="zh-TW" sz="1200" b="1">
                  <a:solidFill>
                    <a:srgbClr val="FF0000"/>
                  </a:solidFill>
                  <a:highlight>
                    <a:srgbClr val="FFFF00"/>
                  </a:highlight>
                </a:rPr>
                <a:t>(GPIO)</a:t>
              </a:r>
              <a:endParaRPr lang="en-US" altLang="zh-TW" sz="120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8F96B10-4AAB-6F26-3F9D-626B778B997B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4118904" y="1264014"/>
              <a:ext cx="157046" cy="1713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E2EF5A6-7D05-7B39-6188-443DAE9C5B23}"/>
                </a:ext>
              </a:extLst>
            </p:cNvPr>
            <p:cNvSpPr/>
            <p:nvPr/>
          </p:nvSpPr>
          <p:spPr>
            <a:xfrm>
              <a:off x="1976424" y="692957"/>
              <a:ext cx="767699" cy="3299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200" b="1">
                  <a:solidFill>
                    <a:srgbClr val="FF0000"/>
                  </a:solidFill>
                  <a:highlight>
                    <a:srgbClr val="FFFF00"/>
                  </a:highlight>
                </a:rPr>
                <a:t>行動電源</a:t>
              </a:r>
              <a:endParaRPr lang="en-US" altLang="zh-TW" sz="120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7F17E932-70E5-FC59-45F1-20C3313A3E1E}"/>
              </a:ext>
            </a:extLst>
          </p:cNvPr>
          <p:cNvGrpSpPr/>
          <p:nvPr/>
        </p:nvGrpSpPr>
        <p:grpSpPr>
          <a:xfrm>
            <a:off x="1023938" y="1922493"/>
            <a:ext cx="2824803" cy="792175"/>
            <a:chOff x="1964833" y="1181334"/>
            <a:chExt cx="2824803" cy="792175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9F8D0B5E-8B66-6940-8AB2-6EBBA097A85A}"/>
                </a:ext>
              </a:extLst>
            </p:cNvPr>
            <p:cNvSpPr/>
            <p:nvPr/>
          </p:nvSpPr>
          <p:spPr>
            <a:xfrm>
              <a:off x="4692770" y="1181334"/>
              <a:ext cx="96866" cy="96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6658DC1-04C9-6CEA-53D5-28C767918AB1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776840" y="1808531"/>
              <a:ext cx="143589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FB219F6-D04B-AC2B-FCED-8F897FE46A1D}"/>
                </a:ext>
              </a:extLst>
            </p:cNvPr>
            <p:cNvSpPr/>
            <p:nvPr/>
          </p:nvSpPr>
          <p:spPr>
            <a:xfrm>
              <a:off x="1964833" y="1643552"/>
              <a:ext cx="812007" cy="3299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200" b="1">
                  <a:solidFill>
                    <a:srgbClr val="FF0000"/>
                  </a:solidFill>
                  <a:highlight>
                    <a:srgbClr val="FFFF00"/>
                  </a:highlight>
                </a:rPr>
                <a:t>樹莓派 </a:t>
              </a:r>
              <a:r>
                <a:rPr lang="en-US" altLang="zh-TW" sz="1200" b="1">
                  <a:solidFill>
                    <a:srgbClr val="FF0000"/>
                  </a:solidFill>
                  <a:highlight>
                    <a:srgbClr val="FFFF00"/>
                  </a:highlight>
                </a:rPr>
                <a:t>(1)</a:t>
              </a:r>
              <a:endParaRPr lang="en-US" altLang="zh-TW" sz="120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C0024C8-AEA9-D669-A21F-D0C9A6889B20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 flipV="1">
              <a:off x="4203208" y="1264014"/>
              <a:ext cx="503748" cy="5496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1F4411EF-BDF1-0E3B-5AC9-5F414BC2B4F5}"/>
              </a:ext>
            </a:extLst>
          </p:cNvPr>
          <p:cNvGrpSpPr/>
          <p:nvPr/>
        </p:nvGrpSpPr>
        <p:grpSpPr>
          <a:xfrm>
            <a:off x="1029634" y="2079655"/>
            <a:ext cx="3023719" cy="1058875"/>
            <a:chOff x="1970529" y="867009"/>
            <a:chExt cx="3023719" cy="1058875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0E947467-5D75-AD09-D650-1A1EE7743F4E}"/>
                </a:ext>
              </a:extLst>
            </p:cNvPr>
            <p:cNvSpPr/>
            <p:nvPr/>
          </p:nvSpPr>
          <p:spPr>
            <a:xfrm>
              <a:off x="4897382" y="867009"/>
              <a:ext cx="96866" cy="96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D8112C09-7611-47B7-2B68-3788395DBC02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782536" y="1760906"/>
              <a:ext cx="139209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5130255-FE12-0020-674A-029609A78093}"/>
                </a:ext>
              </a:extLst>
            </p:cNvPr>
            <p:cNvSpPr/>
            <p:nvPr/>
          </p:nvSpPr>
          <p:spPr>
            <a:xfrm>
              <a:off x="1970529" y="1595927"/>
              <a:ext cx="812007" cy="3299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200" b="1">
                  <a:solidFill>
                    <a:srgbClr val="FF0000"/>
                  </a:solidFill>
                  <a:highlight>
                    <a:srgbClr val="FFFF00"/>
                  </a:highlight>
                </a:rPr>
                <a:t>樹莓派 </a:t>
              </a:r>
              <a:r>
                <a:rPr lang="en-US" altLang="zh-TW" sz="1200" b="1">
                  <a:solidFill>
                    <a:srgbClr val="FF0000"/>
                  </a:solidFill>
                  <a:highlight>
                    <a:srgbClr val="FFFF00"/>
                  </a:highlight>
                </a:rPr>
                <a:t>(2)</a:t>
              </a:r>
              <a:endParaRPr lang="en-US" altLang="zh-TW" sz="120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010CB955-34D4-1159-EC66-CACF71BFC497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V="1">
              <a:off x="4165108" y="949689"/>
              <a:ext cx="746460" cy="8144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08A23F63-AAF5-40D4-ACE9-488755BB2DDA}"/>
              </a:ext>
            </a:extLst>
          </p:cNvPr>
          <p:cNvSpPr/>
          <p:nvPr/>
        </p:nvSpPr>
        <p:spPr>
          <a:xfrm>
            <a:off x="5606345" y="1654552"/>
            <a:ext cx="1584802" cy="322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Camera (USB)</a:t>
            </a:r>
            <a:endParaRPr lang="en-US" altLang="zh-TW" sz="12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D6A007A-A6C7-2F4E-B451-D78DC2C87C90}"/>
              </a:ext>
            </a:extLst>
          </p:cNvPr>
          <p:cNvSpPr/>
          <p:nvPr/>
        </p:nvSpPr>
        <p:spPr>
          <a:xfrm>
            <a:off x="5606345" y="2288022"/>
            <a:ext cx="1584802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遙控車</a:t>
            </a:r>
            <a:endParaRPr lang="en-US" altLang="zh-TW" sz="12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8C14B338-B4DC-1A1A-10E2-D5E320CE824E}"/>
              </a:ext>
            </a:extLst>
          </p:cNvPr>
          <p:cNvGrpSpPr/>
          <p:nvPr/>
        </p:nvGrpSpPr>
        <p:grpSpPr>
          <a:xfrm>
            <a:off x="4507684" y="1210405"/>
            <a:ext cx="1142560" cy="286176"/>
            <a:chOff x="5420004" y="1132041"/>
            <a:chExt cx="1142560" cy="286176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E38A3540-AEC1-1776-86CC-DD4A9980A34A}"/>
                </a:ext>
              </a:extLst>
            </p:cNvPr>
            <p:cNvSpPr/>
            <p:nvPr/>
          </p:nvSpPr>
          <p:spPr>
            <a:xfrm>
              <a:off x="5420004" y="1321351"/>
              <a:ext cx="96866" cy="96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D7D5E647-2F60-0EBF-958A-A4B141501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866" y="1132041"/>
              <a:ext cx="865698" cy="16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9905850B-8FF0-2978-CDEE-7B881DA88074}"/>
                </a:ext>
              </a:extLst>
            </p:cNvPr>
            <p:cNvCxnSpPr>
              <a:cxnSpLocks/>
              <a:endCxn id="28" idx="7"/>
            </p:cNvCxnSpPr>
            <p:nvPr/>
          </p:nvCxnSpPr>
          <p:spPr>
            <a:xfrm flipH="1">
              <a:off x="5502684" y="1138616"/>
              <a:ext cx="196921" cy="1969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757E05D8-94ED-0FBC-37B2-8EF228C88141}"/>
              </a:ext>
            </a:extLst>
          </p:cNvPr>
          <p:cNvGrpSpPr/>
          <p:nvPr/>
        </p:nvGrpSpPr>
        <p:grpSpPr>
          <a:xfrm>
            <a:off x="4298372" y="1815184"/>
            <a:ext cx="1296409" cy="301627"/>
            <a:chOff x="5395239" y="1133735"/>
            <a:chExt cx="1296409" cy="301627"/>
          </a:xfrm>
        </p:grpSpPr>
        <p:sp>
          <p:nvSpPr>
            <p:cNvPr id="137" name="橢圓 136">
              <a:extLst>
                <a:ext uri="{FF2B5EF4-FFF2-40B4-BE49-F238E27FC236}">
                  <a16:creationId xmlns:a16="http://schemas.microsoft.com/office/drawing/2014/main" id="{6B65C608-D694-FA4D-9752-7E09F9FB97B9}"/>
                </a:ext>
              </a:extLst>
            </p:cNvPr>
            <p:cNvSpPr/>
            <p:nvPr/>
          </p:nvSpPr>
          <p:spPr>
            <a:xfrm>
              <a:off x="5395239" y="1338496"/>
              <a:ext cx="96866" cy="96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929477F2-5888-A49D-C543-844A8B193F29}"/>
                </a:ext>
              </a:extLst>
            </p:cNvPr>
            <p:cNvCxnSpPr>
              <a:cxnSpLocks/>
            </p:cNvCxnSpPr>
            <p:nvPr/>
          </p:nvCxnSpPr>
          <p:spPr>
            <a:xfrm>
              <a:off x="5685302" y="1142686"/>
              <a:ext cx="1006346" cy="6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>
              <a:extLst>
                <a:ext uri="{FF2B5EF4-FFF2-40B4-BE49-F238E27FC236}">
                  <a16:creationId xmlns:a16="http://schemas.microsoft.com/office/drawing/2014/main" id="{42310368-73AA-DA4C-7EB2-32AE6230C3FE}"/>
                </a:ext>
              </a:extLst>
            </p:cNvPr>
            <p:cNvCxnSpPr>
              <a:cxnSpLocks/>
              <a:endCxn id="137" idx="7"/>
            </p:cNvCxnSpPr>
            <p:nvPr/>
          </p:nvCxnSpPr>
          <p:spPr>
            <a:xfrm flipH="1">
              <a:off x="5477919" y="1133735"/>
              <a:ext cx="218947" cy="2189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35699CDF-E82A-514A-7049-EF822E7994B1}"/>
              </a:ext>
            </a:extLst>
          </p:cNvPr>
          <p:cNvGrpSpPr/>
          <p:nvPr/>
        </p:nvGrpSpPr>
        <p:grpSpPr>
          <a:xfrm>
            <a:off x="3959706" y="2491555"/>
            <a:ext cx="1646639" cy="278328"/>
            <a:chOff x="5395239" y="1157034"/>
            <a:chExt cx="1646639" cy="278328"/>
          </a:xfrm>
        </p:grpSpPr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0D520762-C33A-E1D3-83D6-BABC8DB5A0F3}"/>
                </a:ext>
              </a:extLst>
            </p:cNvPr>
            <p:cNvSpPr/>
            <p:nvPr/>
          </p:nvSpPr>
          <p:spPr>
            <a:xfrm>
              <a:off x="5395239" y="1338496"/>
              <a:ext cx="96866" cy="96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7" name="直線接點 146">
              <a:extLst>
                <a:ext uri="{FF2B5EF4-FFF2-40B4-BE49-F238E27FC236}">
                  <a16:creationId xmlns:a16="http://schemas.microsoft.com/office/drawing/2014/main" id="{0905E224-A140-D14E-A40A-422CDAF52E0C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>
              <a:off x="5669816" y="1159057"/>
              <a:ext cx="1372062" cy="39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接點 147">
              <a:extLst>
                <a:ext uri="{FF2B5EF4-FFF2-40B4-BE49-F238E27FC236}">
                  <a16:creationId xmlns:a16="http://schemas.microsoft.com/office/drawing/2014/main" id="{4F3D79DD-38CB-8616-5426-F49979D0A84E}"/>
                </a:ext>
              </a:extLst>
            </p:cNvPr>
            <p:cNvCxnSpPr>
              <a:cxnSpLocks/>
              <a:endCxn id="146" idx="7"/>
            </p:cNvCxnSpPr>
            <p:nvPr/>
          </p:nvCxnSpPr>
          <p:spPr>
            <a:xfrm flipH="1">
              <a:off x="5477919" y="1157034"/>
              <a:ext cx="195648" cy="1956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20529921-1168-11EA-4E53-E70558218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4097"/>
          <a:stretch/>
        </p:blipFill>
        <p:spPr bwMode="auto">
          <a:xfrm>
            <a:off x="5650225" y="2645274"/>
            <a:ext cx="1418479" cy="3891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8F75BB5-CABB-919D-B226-6A3FC42A1E8D}"/>
              </a:ext>
            </a:extLst>
          </p:cNvPr>
          <p:cNvSpPr/>
          <p:nvPr/>
        </p:nvSpPr>
        <p:spPr>
          <a:xfrm>
            <a:off x="6938642" y="2649242"/>
            <a:ext cx="1447856" cy="416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Python Module</a:t>
            </a:r>
          </a:p>
          <a:p>
            <a:pPr algn="ctr"/>
            <a:r>
              <a:rPr lang="en-US" altLang="zh-TW" sz="1000" b="1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(Open Source)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94A6AD37-5AA1-6C39-2F8B-C0F2941DCCF4}"/>
              </a:ext>
            </a:extLst>
          </p:cNvPr>
          <p:cNvSpPr/>
          <p:nvPr/>
        </p:nvSpPr>
        <p:spPr>
          <a:xfrm>
            <a:off x="3871350" y="1229963"/>
            <a:ext cx="96866" cy="968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7BCB1CE-0BEE-123C-C5DA-82587383BF6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698662" y="1057275"/>
            <a:ext cx="186874" cy="186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BBB58107-5186-A96F-DC6F-1DEECAAE8363}"/>
              </a:ext>
            </a:extLst>
          </p:cNvPr>
          <p:cNvCxnSpPr>
            <a:cxnSpLocks/>
          </p:cNvCxnSpPr>
          <p:nvPr/>
        </p:nvCxnSpPr>
        <p:spPr>
          <a:xfrm>
            <a:off x="1803228" y="1055362"/>
            <a:ext cx="1903902" cy="1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CF5FA6B-2B08-ED61-5179-F36EECD5E47A}"/>
              </a:ext>
            </a:extLst>
          </p:cNvPr>
          <p:cNvGrpSpPr/>
          <p:nvPr/>
        </p:nvGrpSpPr>
        <p:grpSpPr>
          <a:xfrm>
            <a:off x="1023938" y="1927511"/>
            <a:ext cx="2385846" cy="329957"/>
            <a:chOff x="1964833" y="1643552"/>
            <a:chExt cx="2385846" cy="329957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05A62E3A-C8B0-6A8C-18D2-B2EBA246FB42}"/>
                </a:ext>
              </a:extLst>
            </p:cNvPr>
            <p:cNvSpPr/>
            <p:nvPr/>
          </p:nvSpPr>
          <p:spPr>
            <a:xfrm>
              <a:off x="4253813" y="1758455"/>
              <a:ext cx="96866" cy="968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6A95F6A0-E3A6-FA38-ECA0-AE811C5C0410}"/>
                </a:ext>
              </a:extLst>
            </p:cNvPr>
            <p:cNvCxnSpPr>
              <a:cxnSpLocks/>
              <a:stCxn id="43" idx="3"/>
              <a:endCxn id="34" idx="2"/>
            </p:cNvCxnSpPr>
            <p:nvPr/>
          </p:nvCxnSpPr>
          <p:spPr>
            <a:xfrm flipV="1">
              <a:off x="3606026" y="1806888"/>
              <a:ext cx="647787" cy="16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2F7E25B-3AEB-70A5-DE65-595A2EF79A21}"/>
                </a:ext>
              </a:extLst>
            </p:cNvPr>
            <p:cNvSpPr/>
            <p:nvPr/>
          </p:nvSpPr>
          <p:spPr>
            <a:xfrm>
              <a:off x="1964833" y="1643552"/>
              <a:ext cx="1641193" cy="3299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zh-TW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200" b="1">
                  <a:solidFill>
                    <a:srgbClr val="FF0000"/>
                  </a:solidFill>
                  <a:highlight>
                    <a:srgbClr val="FFFF00"/>
                  </a:highlight>
                </a:rPr>
                <a:t>PCA9685</a:t>
              </a:r>
              <a:r>
                <a:rPr lang="zh-TW" altLang="en-US" sz="1200" b="1">
                  <a:solidFill>
                    <a:srgbClr val="FF0000"/>
                  </a:solidFill>
                  <a:highlight>
                    <a:srgbClr val="FFFF00"/>
                  </a:highlight>
                </a:rPr>
                <a:t> 馬達控制板</a:t>
              </a:r>
              <a:endParaRPr lang="en-US" altLang="zh-TW" sz="120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26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1">
            <a:extLst>
              <a:ext uri="{FF2B5EF4-FFF2-40B4-BE49-F238E27FC236}">
                <a16:creationId xmlns:a16="http://schemas.microsoft.com/office/drawing/2014/main" id="{6E324CCE-CBD8-E90E-3FE0-2C0ED6960801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A66CD001-63AD-26AA-E6BA-EF58828B8083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280C6CBD-35FE-5A13-DC37-5C59715F86FD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2</a:t>
              </a:r>
              <a:r>
                <a:rPr lang="zh-TW" altLang="en-US" sz="3200" b="1">
                  <a:cs typeface="Arial"/>
                </a:rPr>
                <a:t> </a:t>
              </a:r>
              <a:r>
                <a:rPr lang="zh-TW" altLang="en-US" sz="2400" b="1">
                  <a:cs typeface="Arial"/>
                </a:rPr>
                <a:t>架構、流程、硬體介紹作</a:t>
              </a:r>
            </a:p>
          </p:txBody>
        </p:sp>
        <p:sp>
          <p:nvSpPr>
            <p:cNvPr id="6" name="文字方塊 15">
              <a:extLst>
                <a:ext uri="{FF2B5EF4-FFF2-40B4-BE49-F238E27FC236}">
                  <a16:creationId xmlns:a16="http://schemas.microsoft.com/office/drawing/2014/main" id="{7682B92C-45D9-265F-AB11-DE31AAC27C9D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李承諭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7" name="圖片版面配置區 44" descr="一張含有 人員, 人的臉孔, 服裝, 牆 的圖片&#10;&#10;自動產生的描述">
              <a:extLst>
                <a:ext uri="{FF2B5EF4-FFF2-40B4-BE49-F238E27FC236}">
                  <a16:creationId xmlns:a16="http://schemas.microsoft.com/office/drawing/2014/main" id="{9CD9FEB1-2FC1-EB65-1EB9-0CAB66D81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8" b="21868"/>
            <a:stretch>
              <a:fillRect/>
            </a:stretch>
          </p:blipFill>
          <p:spPr>
            <a:xfrm>
              <a:off x="8039415" y="142194"/>
              <a:ext cx="774001" cy="774000"/>
            </a:xfrm>
            <a:prstGeom prst="ellipse">
              <a:avLst/>
            </a:prstGeom>
            <a:ln w="57150">
              <a:solidFill>
                <a:schemeClr val="accent2"/>
              </a:solidFill>
            </a:ln>
          </p:spPr>
        </p:pic>
      </p:grp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3E1BD5F-0C80-25D5-8420-5C7EE90CE49F}"/>
              </a:ext>
            </a:extLst>
          </p:cNvPr>
          <p:cNvCxnSpPr>
            <a:cxnSpLocks/>
          </p:cNvCxnSpPr>
          <p:nvPr/>
        </p:nvCxnSpPr>
        <p:spPr>
          <a:xfrm>
            <a:off x="1076960" y="1463040"/>
            <a:ext cx="0" cy="307117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29A06BD-0290-2705-DC21-E1CC61425C96}"/>
              </a:ext>
            </a:extLst>
          </p:cNvPr>
          <p:cNvSpPr/>
          <p:nvPr/>
        </p:nvSpPr>
        <p:spPr>
          <a:xfrm>
            <a:off x="276860" y="1013460"/>
            <a:ext cx="1600200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</a:rPr>
              <a:t>main</a:t>
            </a:r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198" name="橢圓 197">
            <a:extLst>
              <a:ext uri="{FF2B5EF4-FFF2-40B4-BE49-F238E27FC236}">
                <a16:creationId xmlns:a16="http://schemas.microsoft.com/office/drawing/2014/main" id="{B60EDA8F-DD22-955D-DF63-12BC2E1FEA05}"/>
              </a:ext>
            </a:extLst>
          </p:cNvPr>
          <p:cNvSpPr/>
          <p:nvPr/>
        </p:nvSpPr>
        <p:spPr>
          <a:xfrm>
            <a:off x="1038860" y="391225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B01B3D8-F8C7-F26A-1C97-8E5A5300BADD}"/>
              </a:ext>
            </a:extLst>
          </p:cNvPr>
          <p:cNvCxnSpPr>
            <a:cxnSpLocks/>
          </p:cNvCxnSpPr>
          <p:nvPr/>
        </p:nvCxnSpPr>
        <p:spPr>
          <a:xfrm>
            <a:off x="1798781" y="1463040"/>
            <a:ext cx="0" cy="307117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CC88B54-7931-CB93-2002-D7A01F9CD918}"/>
              </a:ext>
            </a:extLst>
          </p:cNvPr>
          <p:cNvSpPr/>
          <p:nvPr/>
        </p:nvSpPr>
        <p:spPr>
          <a:xfrm>
            <a:off x="998681" y="1013460"/>
            <a:ext cx="1600200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</a:rPr>
              <a:t>dev</a:t>
            </a:r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3E20A7C0-CA47-7DA6-9465-93B18EEDBFF0}"/>
              </a:ext>
            </a:extLst>
          </p:cNvPr>
          <p:cNvSpPr/>
          <p:nvPr/>
        </p:nvSpPr>
        <p:spPr>
          <a:xfrm>
            <a:off x="1760681" y="219429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965BF7C8-5EA6-876F-804B-84D7B9878160}"/>
              </a:ext>
            </a:extLst>
          </p:cNvPr>
          <p:cNvSpPr/>
          <p:nvPr/>
        </p:nvSpPr>
        <p:spPr>
          <a:xfrm>
            <a:off x="1760681" y="305327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橢圓 172">
            <a:extLst>
              <a:ext uri="{FF2B5EF4-FFF2-40B4-BE49-F238E27FC236}">
                <a16:creationId xmlns:a16="http://schemas.microsoft.com/office/drawing/2014/main" id="{51333D26-B087-CA0A-E841-714E12F54284}"/>
              </a:ext>
            </a:extLst>
          </p:cNvPr>
          <p:cNvSpPr/>
          <p:nvPr/>
        </p:nvSpPr>
        <p:spPr>
          <a:xfrm>
            <a:off x="1760681" y="326802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>
            <a:extLst>
              <a:ext uri="{FF2B5EF4-FFF2-40B4-BE49-F238E27FC236}">
                <a16:creationId xmlns:a16="http://schemas.microsoft.com/office/drawing/2014/main" id="{F481D49F-88C8-B730-F6BF-F03763760281}"/>
              </a:ext>
            </a:extLst>
          </p:cNvPr>
          <p:cNvSpPr/>
          <p:nvPr/>
        </p:nvSpPr>
        <p:spPr>
          <a:xfrm>
            <a:off x="1760681" y="348276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橢圓 186">
            <a:extLst>
              <a:ext uri="{FF2B5EF4-FFF2-40B4-BE49-F238E27FC236}">
                <a16:creationId xmlns:a16="http://schemas.microsoft.com/office/drawing/2014/main" id="{F0796738-26C2-F340-3F77-61C958A87348}"/>
              </a:ext>
            </a:extLst>
          </p:cNvPr>
          <p:cNvSpPr/>
          <p:nvPr/>
        </p:nvSpPr>
        <p:spPr>
          <a:xfrm>
            <a:off x="1760681" y="369751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0E2884D-DEC7-EA98-CDAF-C488307D2F11}"/>
              </a:ext>
            </a:extLst>
          </p:cNvPr>
          <p:cNvCxnSpPr>
            <a:cxnSpLocks/>
          </p:cNvCxnSpPr>
          <p:nvPr/>
        </p:nvCxnSpPr>
        <p:spPr>
          <a:xfrm>
            <a:off x="5369330" y="1463040"/>
            <a:ext cx="0" cy="3053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406C6F6-494C-F736-D7BF-1A45A91C2A58}"/>
              </a:ext>
            </a:extLst>
          </p:cNvPr>
          <p:cNvSpPr/>
          <p:nvPr/>
        </p:nvSpPr>
        <p:spPr>
          <a:xfrm>
            <a:off x="4569230" y="1013460"/>
            <a:ext cx="1600200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</a:rPr>
              <a:t>Robot </a:t>
            </a:r>
          </a:p>
          <a:p>
            <a:pPr algn="ctr"/>
            <a:r>
              <a:rPr lang="en-US" altLang="zh-TW" sz="1200" b="1">
                <a:solidFill>
                  <a:schemeClr val="tx1"/>
                </a:solidFill>
              </a:rPr>
              <a:t>Server</a:t>
            </a:r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ECB7AB05-39A2-2080-C783-BC1E8722BAC7}"/>
              </a:ext>
            </a:extLst>
          </p:cNvPr>
          <p:cNvSpPr/>
          <p:nvPr/>
        </p:nvSpPr>
        <p:spPr>
          <a:xfrm>
            <a:off x="5331229" y="240904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0FF29C84-F127-0041-8F6B-ED11D769FDE4}"/>
              </a:ext>
            </a:extLst>
          </p:cNvPr>
          <p:cNvSpPr/>
          <p:nvPr/>
        </p:nvSpPr>
        <p:spPr>
          <a:xfrm>
            <a:off x="5331229" y="305327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>
            <a:extLst>
              <a:ext uri="{FF2B5EF4-FFF2-40B4-BE49-F238E27FC236}">
                <a16:creationId xmlns:a16="http://schemas.microsoft.com/office/drawing/2014/main" id="{B5F24E60-E4BB-2C80-DB58-7A1218DD6F57}"/>
              </a:ext>
            </a:extLst>
          </p:cNvPr>
          <p:cNvSpPr/>
          <p:nvPr/>
        </p:nvSpPr>
        <p:spPr>
          <a:xfrm>
            <a:off x="5331229" y="348276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橢圓 239">
            <a:extLst>
              <a:ext uri="{FF2B5EF4-FFF2-40B4-BE49-F238E27FC236}">
                <a16:creationId xmlns:a16="http://schemas.microsoft.com/office/drawing/2014/main" id="{CDD29196-D18A-FCB6-BC89-F3198712B66B}"/>
              </a:ext>
            </a:extLst>
          </p:cNvPr>
          <p:cNvSpPr/>
          <p:nvPr/>
        </p:nvSpPr>
        <p:spPr>
          <a:xfrm>
            <a:off x="1038860" y="197955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83665574-0B4E-CA11-14B0-78719563D277}"/>
              </a:ext>
            </a:extLst>
          </p:cNvPr>
          <p:cNvCxnSpPr>
            <a:cxnSpLocks/>
            <a:stCxn id="240" idx="6"/>
            <a:endCxn id="23" idx="2"/>
          </p:cNvCxnSpPr>
          <p:nvPr/>
        </p:nvCxnSpPr>
        <p:spPr>
          <a:xfrm>
            <a:off x="1115060" y="2017654"/>
            <a:ext cx="645621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線單箭頭接點 244">
            <a:extLst>
              <a:ext uri="{FF2B5EF4-FFF2-40B4-BE49-F238E27FC236}">
                <a16:creationId xmlns:a16="http://schemas.microsoft.com/office/drawing/2014/main" id="{48241CC4-834C-CDAE-540C-D8FDEEB165EF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836881" y="2232399"/>
            <a:ext cx="1133304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單箭頭接點 247">
            <a:extLst>
              <a:ext uri="{FF2B5EF4-FFF2-40B4-BE49-F238E27FC236}">
                <a16:creationId xmlns:a16="http://schemas.microsoft.com/office/drawing/2014/main" id="{4482D63D-22E7-DAF6-F6E0-781825B41B7C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836881" y="2232399"/>
            <a:ext cx="1920318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8B1E8D9F-730F-148C-0A40-5A0C303134F5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836881" y="2232399"/>
            <a:ext cx="2707333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線單箭頭接點 253">
            <a:extLst>
              <a:ext uri="{FF2B5EF4-FFF2-40B4-BE49-F238E27FC236}">
                <a16:creationId xmlns:a16="http://schemas.microsoft.com/office/drawing/2014/main" id="{E7F78125-8AEF-2FF6-7455-FA9DF68FF1FD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836881" y="2232399"/>
            <a:ext cx="3494348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569D31B-5749-65A7-84C2-4773FB7D258B}"/>
              </a:ext>
            </a:extLst>
          </p:cNvPr>
          <p:cNvCxnSpPr>
            <a:cxnSpLocks/>
          </p:cNvCxnSpPr>
          <p:nvPr/>
        </p:nvCxnSpPr>
        <p:spPr>
          <a:xfrm>
            <a:off x="3008284" y="1463040"/>
            <a:ext cx="0" cy="306324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0C98B36-7ED6-F27C-F42C-E91BAF0AC640}"/>
              </a:ext>
            </a:extLst>
          </p:cNvPr>
          <p:cNvSpPr/>
          <p:nvPr/>
        </p:nvSpPr>
        <p:spPr>
          <a:xfrm>
            <a:off x="2208184" y="1013460"/>
            <a:ext cx="1600200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</a:rPr>
              <a:t>Front </a:t>
            </a:r>
          </a:p>
          <a:p>
            <a:pPr algn="ctr"/>
            <a:r>
              <a:rPr lang="en-US" altLang="zh-TW" sz="1200" b="1">
                <a:solidFill>
                  <a:schemeClr val="tx1"/>
                </a:solidFill>
              </a:rPr>
              <a:t>End</a:t>
            </a:r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27850731-AA2E-CDAC-DA56-03F72308C6DE}"/>
              </a:ext>
            </a:extLst>
          </p:cNvPr>
          <p:cNvSpPr/>
          <p:nvPr/>
        </p:nvSpPr>
        <p:spPr>
          <a:xfrm>
            <a:off x="2970185" y="240904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E063CEAD-D52D-DAEE-ECD4-3B37150DEEBE}"/>
              </a:ext>
            </a:extLst>
          </p:cNvPr>
          <p:cNvSpPr/>
          <p:nvPr/>
        </p:nvSpPr>
        <p:spPr>
          <a:xfrm>
            <a:off x="2970185" y="262378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320485D3-80C2-BF40-0D67-E9E716B8C565}"/>
              </a:ext>
            </a:extLst>
          </p:cNvPr>
          <p:cNvSpPr/>
          <p:nvPr/>
        </p:nvSpPr>
        <p:spPr>
          <a:xfrm>
            <a:off x="2970185" y="283853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7" name="直線單箭頭接點 256">
            <a:extLst>
              <a:ext uri="{FF2B5EF4-FFF2-40B4-BE49-F238E27FC236}">
                <a16:creationId xmlns:a16="http://schemas.microsoft.com/office/drawing/2014/main" id="{66CA1EDC-C628-C501-7919-949991061157}"/>
              </a:ext>
            </a:extLst>
          </p:cNvPr>
          <p:cNvCxnSpPr>
            <a:cxnSpLocks/>
            <a:stCxn id="150" idx="4"/>
            <a:endCxn id="157" idx="0"/>
          </p:cNvCxnSpPr>
          <p:nvPr/>
        </p:nvCxnSpPr>
        <p:spPr>
          <a:xfrm>
            <a:off x="3008285" y="2485244"/>
            <a:ext cx="0" cy="1385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單箭頭接點 259">
            <a:extLst>
              <a:ext uri="{FF2B5EF4-FFF2-40B4-BE49-F238E27FC236}">
                <a16:creationId xmlns:a16="http://schemas.microsoft.com/office/drawing/2014/main" id="{DC6E3E41-33B0-FBD8-AA5E-07A6A74D13AF}"/>
              </a:ext>
            </a:extLst>
          </p:cNvPr>
          <p:cNvCxnSpPr>
            <a:cxnSpLocks/>
            <a:stCxn id="157" idx="4"/>
            <a:endCxn id="164" idx="0"/>
          </p:cNvCxnSpPr>
          <p:nvPr/>
        </p:nvCxnSpPr>
        <p:spPr>
          <a:xfrm>
            <a:off x="3008285" y="2699989"/>
            <a:ext cx="0" cy="1385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單箭頭接點 268">
            <a:extLst>
              <a:ext uri="{FF2B5EF4-FFF2-40B4-BE49-F238E27FC236}">
                <a16:creationId xmlns:a16="http://schemas.microsoft.com/office/drawing/2014/main" id="{958511CD-EF44-C081-6F1D-B5FCDF8D8606}"/>
              </a:ext>
            </a:extLst>
          </p:cNvPr>
          <p:cNvCxnSpPr>
            <a:cxnSpLocks/>
            <a:endCxn id="166" idx="6"/>
          </p:cNvCxnSpPr>
          <p:nvPr/>
        </p:nvCxnSpPr>
        <p:spPr>
          <a:xfrm flipH="1">
            <a:off x="1836881" y="2876634"/>
            <a:ext cx="1133304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82778F8-31EE-91CB-A0D5-CB0CF5B7D0BB}"/>
              </a:ext>
            </a:extLst>
          </p:cNvPr>
          <p:cNvCxnSpPr>
            <a:cxnSpLocks/>
          </p:cNvCxnSpPr>
          <p:nvPr/>
        </p:nvCxnSpPr>
        <p:spPr>
          <a:xfrm>
            <a:off x="3795299" y="1463040"/>
            <a:ext cx="0" cy="306324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FD10816-811A-BC48-E54B-2E293D749F76}"/>
              </a:ext>
            </a:extLst>
          </p:cNvPr>
          <p:cNvSpPr/>
          <p:nvPr/>
        </p:nvSpPr>
        <p:spPr>
          <a:xfrm>
            <a:off x="2995199" y="1013460"/>
            <a:ext cx="1600200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</a:rPr>
              <a:t>Back </a:t>
            </a:r>
          </a:p>
          <a:p>
            <a:pPr algn="ctr"/>
            <a:r>
              <a:rPr lang="en-US" altLang="zh-TW" sz="1200" b="1">
                <a:solidFill>
                  <a:schemeClr val="tx1"/>
                </a:solidFill>
              </a:rPr>
              <a:t>End</a:t>
            </a:r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BB60BB2A-15A3-24EA-31BC-E0B8FE7B6159}"/>
              </a:ext>
            </a:extLst>
          </p:cNvPr>
          <p:cNvSpPr/>
          <p:nvPr/>
        </p:nvSpPr>
        <p:spPr>
          <a:xfrm>
            <a:off x="3757199" y="240904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C706CE94-770D-D80A-FFBD-6AA43FE3E60F}"/>
              </a:ext>
            </a:extLst>
          </p:cNvPr>
          <p:cNvSpPr/>
          <p:nvPr/>
        </p:nvSpPr>
        <p:spPr>
          <a:xfrm>
            <a:off x="3757199" y="305327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1" name="直線單箭頭接點 290">
            <a:extLst>
              <a:ext uri="{FF2B5EF4-FFF2-40B4-BE49-F238E27FC236}">
                <a16:creationId xmlns:a16="http://schemas.microsoft.com/office/drawing/2014/main" id="{9892C5C6-D134-20C5-B644-094B7F029351}"/>
              </a:ext>
            </a:extLst>
          </p:cNvPr>
          <p:cNvCxnSpPr>
            <a:cxnSpLocks/>
            <a:endCxn id="167" idx="0"/>
          </p:cNvCxnSpPr>
          <p:nvPr/>
        </p:nvCxnSpPr>
        <p:spPr>
          <a:xfrm>
            <a:off x="3795299" y="2485244"/>
            <a:ext cx="0" cy="5680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線單箭頭接點 297">
            <a:extLst>
              <a:ext uri="{FF2B5EF4-FFF2-40B4-BE49-F238E27FC236}">
                <a16:creationId xmlns:a16="http://schemas.microsoft.com/office/drawing/2014/main" id="{A8EF085C-FBB7-5458-6036-B1EC3F1207E9}"/>
              </a:ext>
            </a:extLst>
          </p:cNvPr>
          <p:cNvCxnSpPr>
            <a:cxnSpLocks/>
          </p:cNvCxnSpPr>
          <p:nvPr/>
        </p:nvCxnSpPr>
        <p:spPr>
          <a:xfrm>
            <a:off x="4582314" y="2485244"/>
            <a:ext cx="0" cy="35329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單箭頭接點 300">
            <a:extLst>
              <a:ext uri="{FF2B5EF4-FFF2-40B4-BE49-F238E27FC236}">
                <a16:creationId xmlns:a16="http://schemas.microsoft.com/office/drawing/2014/main" id="{8726459D-D5A9-B0BB-38B0-78155C764687}"/>
              </a:ext>
            </a:extLst>
          </p:cNvPr>
          <p:cNvCxnSpPr>
            <a:cxnSpLocks/>
          </p:cNvCxnSpPr>
          <p:nvPr/>
        </p:nvCxnSpPr>
        <p:spPr>
          <a:xfrm>
            <a:off x="4582314" y="2914734"/>
            <a:ext cx="0" cy="35329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單箭頭接點 303">
            <a:extLst>
              <a:ext uri="{FF2B5EF4-FFF2-40B4-BE49-F238E27FC236}">
                <a16:creationId xmlns:a16="http://schemas.microsoft.com/office/drawing/2014/main" id="{D1125EA3-482B-D150-A560-467BC75F594E}"/>
              </a:ext>
            </a:extLst>
          </p:cNvPr>
          <p:cNvCxnSpPr>
            <a:cxnSpLocks/>
            <a:endCxn id="173" idx="6"/>
          </p:cNvCxnSpPr>
          <p:nvPr/>
        </p:nvCxnSpPr>
        <p:spPr>
          <a:xfrm flipH="1">
            <a:off x="1836881" y="3091379"/>
            <a:ext cx="1920318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線單箭頭接點 322">
            <a:extLst>
              <a:ext uri="{FF2B5EF4-FFF2-40B4-BE49-F238E27FC236}">
                <a16:creationId xmlns:a16="http://schemas.microsoft.com/office/drawing/2014/main" id="{C2288BCD-4B6C-0634-6114-D636CF750B70}"/>
              </a:ext>
            </a:extLst>
          </p:cNvPr>
          <p:cNvCxnSpPr>
            <a:cxnSpLocks/>
            <a:stCxn id="166" idx="4"/>
            <a:endCxn id="173" idx="0"/>
          </p:cNvCxnSpPr>
          <p:nvPr/>
        </p:nvCxnSpPr>
        <p:spPr>
          <a:xfrm>
            <a:off x="1798781" y="3129479"/>
            <a:ext cx="0" cy="1385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線單箭頭接點 325">
            <a:extLst>
              <a:ext uri="{FF2B5EF4-FFF2-40B4-BE49-F238E27FC236}">
                <a16:creationId xmlns:a16="http://schemas.microsoft.com/office/drawing/2014/main" id="{D4AF373E-4A26-7E8C-A634-0023FF8E2175}"/>
              </a:ext>
            </a:extLst>
          </p:cNvPr>
          <p:cNvCxnSpPr>
            <a:cxnSpLocks/>
            <a:stCxn id="23" idx="4"/>
            <a:endCxn id="166" idx="0"/>
          </p:cNvCxnSpPr>
          <p:nvPr/>
        </p:nvCxnSpPr>
        <p:spPr>
          <a:xfrm>
            <a:off x="1798781" y="2270499"/>
            <a:ext cx="0" cy="78278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線單箭頭接點 335">
            <a:extLst>
              <a:ext uri="{FF2B5EF4-FFF2-40B4-BE49-F238E27FC236}">
                <a16:creationId xmlns:a16="http://schemas.microsoft.com/office/drawing/2014/main" id="{E0AB6936-F791-5633-0629-86B743A82084}"/>
              </a:ext>
            </a:extLst>
          </p:cNvPr>
          <p:cNvCxnSpPr>
            <a:cxnSpLocks/>
            <a:stCxn id="175" idx="2"/>
            <a:endCxn id="180" idx="6"/>
          </p:cNvCxnSpPr>
          <p:nvPr/>
        </p:nvCxnSpPr>
        <p:spPr>
          <a:xfrm flipH="1">
            <a:off x="1836881" y="3306124"/>
            <a:ext cx="2707333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線單箭頭接點 338">
            <a:extLst>
              <a:ext uri="{FF2B5EF4-FFF2-40B4-BE49-F238E27FC236}">
                <a16:creationId xmlns:a16="http://schemas.microsoft.com/office/drawing/2014/main" id="{013E022A-CEF8-E3FF-8B93-A3FCA1F412B5}"/>
              </a:ext>
            </a:extLst>
          </p:cNvPr>
          <p:cNvCxnSpPr>
            <a:cxnSpLocks/>
            <a:stCxn id="173" idx="4"/>
            <a:endCxn id="180" idx="0"/>
          </p:cNvCxnSpPr>
          <p:nvPr/>
        </p:nvCxnSpPr>
        <p:spPr>
          <a:xfrm>
            <a:off x="1798781" y="3344224"/>
            <a:ext cx="0" cy="1385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線單箭頭接點 341">
            <a:extLst>
              <a:ext uri="{FF2B5EF4-FFF2-40B4-BE49-F238E27FC236}">
                <a16:creationId xmlns:a16="http://schemas.microsoft.com/office/drawing/2014/main" id="{48EBB15A-CD8F-74D4-FEFA-EB41B15A53BC}"/>
              </a:ext>
            </a:extLst>
          </p:cNvPr>
          <p:cNvCxnSpPr>
            <a:cxnSpLocks/>
            <a:stCxn id="148" idx="4"/>
            <a:endCxn id="169" idx="0"/>
          </p:cNvCxnSpPr>
          <p:nvPr/>
        </p:nvCxnSpPr>
        <p:spPr>
          <a:xfrm>
            <a:off x="5369329" y="2485244"/>
            <a:ext cx="0" cy="5680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線單箭頭接點 344">
            <a:extLst>
              <a:ext uri="{FF2B5EF4-FFF2-40B4-BE49-F238E27FC236}">
                <a16:creationId xmlns:a16="http://schemas.microsoft.com/office/drawing/2014/main" id="{D1F52643-BDED-A96A-3F81-58E5DF44D889}"/>
              </a:ext>
            </a:extLst>
          </p:cNvPr>
          <p:cNvCxnSpPr>
            <a:cxnSpLocks/>
            <a:stCxn id="169" idx="4"/>
            <a:endCxn id="183" idx="0"/>
          </p:cNvCxnSpPr>
          <p:nvPr/>
        </p:nvCxnSpPr>
        <p:spPr>
          <a:xfrm>
            <a:off x="5369329" y="3129479"/>
            <a:ext cx="0" cy="35329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線單箭頭接點 350">
            <a:extLst>
              <a:ext uri="{FF2B5EF4-FFF2-40B4-BE49-F238E27FC236}">
                <a16:creationId xmlns:a16="http://schemas.microsoft.com/office/drawing/2014/main" id="{1C50587D-9527-1E59-60F8-1861B6621586}"/>
              </a:ext>
            </a:extLst>
          </p:cNvPr>
          <p:cNvCxnSpPr>
            <a:cxnSpLocks/>
            <a:stCxn id="183" idx="2"/>
            <a:endCxn id="187" idx="6"/>
          </p:cNvCxnSpPr>
          <p:nvPr/>
        </p:nvCxnSpPr>
        <p:spPr>
          <a:xfrm flipH="1">
            <a:off x="1836881" y="3520869"/>
            <a:ext cx="3494348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線單箭頭接點 353">
            <a:extLst>
              <a:ext uri="{FF2B5EF4-FFF2-40B4-BE49-F238E27FC236}">
                <a16:creationId xmlns:a16="http://schemas.microsoft.com/office/drawing/2014/main" id="{FC2B2AF6-50F2-8139-538B-E2BBBD1B6B21}"/>
              </a:ext>
            </a:extLst>
          </p:cNvPr>
          <p:cNvCxnSpPr>
            <a:cxnSpLocks/>
            <a:stCxn id="187" idx="2"/>
            <a:endCxn id="198" idx="6"/>
          </p:cNvCxnSpPr>
          <p:nvPr/>
        </p:nvCxnSpPr>
        <p:spPr>
          <a:xfrm flipH="1">
            <a:off x="1115060" y="3735614"/>
            <a:ext cx="645621" cy="21474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CC3CD3E-C703-4142-87D9-EC587335D992}"/>
              </a:ext>
            </a:extLst>
          </p:cNvPr>
          <p:cNvCxnSpPr>
            <a:cxnSpLocks/>
          </p:cNvCxnSpPr>
          <p:nvPr/>
        </p:nvCxnSpPr>
        <p:spPr>
          <a:xfrm>
            <a:off x="4582314" y="1463040"/>
            <a:ext cx="0" cy="3053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DD32A4C-C559-5A85-4BFC-0ED0C8720D00}"/>
              </a:ext>
            </a:extLst>
          </p:cNvPr>
          <p:cNvSpPr/>
          <p:nvPr/>
        </p:nvSpPr>
        <p:spPr>
          <a:xfrm>
            <a:off x="3782214" y="1013460"/>
            <a:ext cx="1600200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</a:rPr>
              <a:t>Database</a:t>
            </a:r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06BDA57F-ED1C-6358-D1E3-EACD158AC586}"/>
              </a:ext>
            </a:extLst>
          </p:cNvPr>
          <p:cNvSpPr/>
          <p:nvPr/>
        </p:nvSpPr>
        <p:spPr>
          <a:xfrm>
            <a:off x="4544214" y="240904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D2306E4D-063F-1251-3464-E0066E0F7260}"/>
              </a:ext>
            </a:extLst>
          </p:cNvPr>
          <p:cNvSpPr/>
          <p:nvPr/>
        </p:nvSpPr>
        <p:spPr>
          <a:xfrm>
            <a:off x="4544214" y="283853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橢圓 174">
            <a:extLst>
              <a:ext uri="{FF2B5EF4-FFF2-40B4-BE49-F238E27FC236}">
                <a16:creationId xmlns:a16="http://schemas.microsoft.com/office/drawing/2014/main" id="{C266EE63-2710-4CBF-874F-2B88EF6B079D}"/>
              </a:ext>
            </a:extLst>
          </p:cNvPr>
          <p:cNvSpPr/>
          <p:nvPr/>
        </p:nvSpPr>
        <p:spPr>
          <a:xfrm>
            <a:off x="4544214" y="326802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CC596554-3334-AC83-0A24-E4627B177D6D}"/>
              </a:ext>
            </a:extLst>
          </p:cNvPr>
          <p:cNvSpPr/>
          <p:nvPr/>
        </p:nvSpPr>
        <p:spPr>
          <a:xfrm>
            <a:off x="4544214" y="348276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27C5ED3F-8840-43E0-44CF-D52E83062972}"/>
              </a:ext>
            </a:extLst>
          </p:cNvPr>
          <p:cNvSpPr/>
          <p:nvPr/>
        </p:nvSpPr>
        <p:spPr>
          <a:xfrm>
            <a:off x="3233" y="1817729"/>
            <a:ext cx="1600200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</a:rPr>
              <a:t>v0.0</a:t>
            </a:r>
            <a:endParaRPr lang="zh-TW" altLang="en-US" sz="1000" b="1">
              <a:solidFill>
                <a:schemeClr val="tx1"/>
              </a:solidFill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72DCAB3F-3815-1DA1-3A0E-F093F52A7A5A}"/>
              </a:ext>
            </a:extLst>
          </p:cNvPr>
          <p:cNvSpPr/>
          <p:nvPr/>
        </p:nvSpPr>
        <p:spPr>
          <a:xfrm>
            <a:off x="3233" y="3773714"/>
            <a:ext cx="1600200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</a:rPr>
              <a:t>v0.1</a:t>
            </a:r>
            <a:endParaRPr lang="zh-TW" altLang="en-US" sz="1000" b="1">
              <a:solidFill>
                <a:schemeClr val="tx1"/>
              </a:solidFill>
            </a:endParaRPr>
          </a:p>
        </p:txBody>
      </p:sp>
      <p:pic>
        <p:nvPicPr>
          <p:cNvPr id="379" name="圖片 378">
            <a:extLst>
              <a:ext uri="{FF2B5EF4-FFF2-40B4-BE49-F238E27FC236}">
                <a16:creationId xmlns:a16="http://schemas.microsoft.com/office/drawing/2014/main" id="{B219E24B-245A-0119-1731-FB867D17B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19" t="17465"/>
          <a:stretch/>
        </p:blipFill>
        <p:spPr>
          <a:xfrm>
            <a:off x="6502632" y="3346951"/>
            <a:ext cx="1750490" cy="15370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85" name="群組 384">
            <a:extLst>
              <a:ext uri="{FF2B5EF4-FFF2-40B4-BE49-F238E27FC236}">
                <a16:creationId xmlns:a16="http://schemas.microsoft.com/office/drawing/2014/main" id="{E5D488FD-CC9E-85BD-D02E-E6EDDABEAA05}"/>
              </a:ext>
            </a:extLst>
          </p:cNvPr>
          <p:cNvGrpSpPr>
            <a:grpSpLocks noChangeAspect="1"/>
          </p:cNvGrpSpPr>
          <p:nvPr/>
        </p:nvGrpSpPr>
        <p:grpSpPr>
          <a:xfrm>
            <a:off x="6478468" y="2098124"/>
            <a:ext cx="1774653" cy="702253"/>
            <a:chOff x="5675153" y="2336514"/>
            <a:chExt cx="1126405" cy="445733"/>
          </a:xfrm>
        </p:grpSpPr>
        <p:grpSp>
          <p:nvGrpSpPr>
            <p:cNvPr id="383" name="群組 382">
              <a:extLst>
                <a:ext uri="{FF2B5EF4-FFF2-40B4-BE49-F238E27FC236}">
                  <a16:creationId xmlns:a16="http://schemas.microsoft.com/office/drawing/2014/main" id="{03E45C50-9C37-1299-3E81-93287B9BA336}"/>
                </a:ext>
              </a:extLst>
            </p:cNvPr>
            <p:cNvGrpSpPr/>
            <p:nvPr/>
          </p:nvGrpSpPr>
          <p:grpSpPr>
            <a:xfrm>
              <a:off x="5675153" y="2349340"/>
              <a:ext cx="1126405" cy="432907"/>
              <a:chOff x="1915094" y="835698"/>
              <a:chExt cx="2298078" cy="883210"/>
            </a:xfrm>
          </p:grpSpPr>
          <p:pic>
            <p:nvPicPr>
              <p:cNvPr id="381" name="圖片 380">
                <a:extLst>
                  <a:ext uri="{FF2B5EF4-FFF2-40B4-BE49-F238E27FC236}">
                    <a16:creationId xmlns:a16="http://schemas.microsoft.com/office/drawing/2014/main" id="{F22A8E38-AFD7-1EFC-4716-D5022A40FB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6248" r="56753" b="75419"/>
              <a:stretch/>
            </p:blipFill>
            <p:spPr>
              <a:xfrm>
                <a:off x="1915094" y="835698"/>
                <a:ext cx="2298078" cy="428614"/>
              </a:xfrm>
              <a:prstGeom prst="rect">
                <a:avLst/>
              </a:prstGeom>
            </p:spPr>
          </p:pic>
          <p:pic>
            <p:nvPicPr>
              <p:cNvPr id="382" name="圖片 381">
                <a:extLst>
                  <a:ext uri="{FF2B5EF4-FFF2-40B4-BE49-F238E27FC236}">
                    <a16:creationId xmlns:a16="http://schemas.microsoft.com/office/drawing/2014/main" id="{0147BCA5-E1EB-2BE1-D4E6-823029CE0C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1278" r="56753"/>
              <a:stretch/>
            </p:blipFill>
            <p:spPr>
              <a:xfrm>
                <a:off x="1915095" y="1270300"/>
                <a:ext cx="2298077" cy="448608"/>
              </a:xfrm>
              <a:prstGeom prst="rect">
                <a:avLst/>
              </a:prstGeom>
            </p:spPr>
          </p:pic>
        </p:grpSp>
        <p:sp>
          <p:nvSpPr>
            <p:cNvPr id="384" name="矩形 383">
              <a:extLst>
                <a:ext uri="{FF2B5EF4-FFF2-40B4-BE49-F238E27FC236}">
                  <a16:creationId xmlns:a16="http://schemas.microsoft.com/office/drawing/2014/main" id="{F7ACF271-1D49-69DF-2A67-B4EE4339A4D0}"/>
                </a:ext>
              </a:extLst>
            </p:cNvPr>
            <p:cNvSpPr/>
            <p:nvPr/>
          </p:nvSpPr>
          <p:spPr>
            <a:xfrm>
              <a:off x="5675153" y="2336514"/>
              <a:ext cx="1126405" cy="44573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86" name="矩形 385">
            <a:extLst>
              <a:ext uri="{FF2B5EF4-FFF2-40B4-BE49-F238E27FC236}">
                <a16:creationId xmlns:a16="http://schemas.microsoft.com/office/drawing/2014/main" id="{9D9CF370-2907-A38D-F145-DEA1E9A5D168}"/>
              </a:ext>
            </a:extLst>
          </p:cNvPr>
          <p:cNvSpPr/>
          <p:nvPr/>
        </p:nvSpPr>
        <p:spPr>
          <a:xfrm>
            <a:off x="5841272" y="1394838"/>
            <a:ext cx="3049045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zh-TW" altLang="en-US" sz="1600" b="1">
                <a:solidFill>
                  <a:srgbClr val="FF0000"/>
                </a:solidFill>
                <a:highlight>
                  <a:srgbClr val="FFFF00"/>
                </a:highlight>
              </a:rPr>
              <a:t>層 </a:t>
            </a:r>
            <a:r>
              <a:rPr lang="en-US" altLang="zh-TW" sz="1600" b="1">
                <a:solidFill>
                  <a:schemeClr val="tx1"/>
                </a:solidFill>
                <a:highlight>
                  <a:srgbClr val="FFFF00"/>
                </a:highlight>
              </a:rPr>
              <a:t>Branch Protection</a:t>
            </a:r>
            <a:endParaRPr lang="zh-TW" altLang="en-US" sz="1600" b="1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78FC8F7B-C781-DFAC-D867-741A4746C782}"/>
              </a:ext>
            </a:extLst>
          </p:cNvPr>
          <p:cNvSpPr/>
          <p:nvPr/>
        </p:nvSpPr>
        <p:spPr>
          <a:xfrm>
            <a:off x="6483609" y="1720112"/>
            <a:ext cx="1764371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>
                <a:solidFill>
                  <a:schemeClr val="tx1"/>
                </a:solidFill>
              </a:rPr>
              <a:t>main</a:t>
            </a:r>
            <a:r>
              <a:rPr lang="en-US" altLang="zh-TW" sz="1400" b="1">
                <a:solidFill>
                  <a:schemeClr val="tx1"/>
                </a:solidFill>
              </a:rPr>
              <a:t> (Lock)</a:t>
            </a:r>
            <a:endParaRPr lang="zh-TW" altLang="en-US" sz="1400" b="1">
              <a:solidFill>
                <a:schemeClr val="tx1"/>
              </a:solidFill>
            </a:endParaRPr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B16B367-FAEF-4F9B-044E-3E2228E5C4B8}"/>
              </a:ext>
            </a:extLst>
          </p:cNvPr>
          <p:cNvSpPr/>
          <p:nvPr/>
        </p:nvSpPr>
        <p:spPr>
          <a:xfrm>
            <a:off x="6400800" y="2969837"/>
            <a:ext cx="1929988" cy="376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>
                <a:solidFill>
                  <a:schemeClr val="tx1"/>
                </a:solidFill>
              </a:rPr>
              <a:t>dev</a:t>
            </a:r>
            <a:r>
              <a:rPr lang="en-US" altLang="zh-TW" sz="1400" b="1">
                <a:solidFill>
                  <a:schemeClr val="tx1"/>
                </a:solidFill>
              </a:rPr>
              <a:t> (CODEOWNERS) </a:t>
            </a:r>
            <a:endParaRPr lang="zh-TW" altLang="en-US" sz="1400" b="1">
              <a:solidFill>
                <a:schemeClr val="tx1"/>
              </a:solidFill>
            </a:endParaRPr>
          </a:p>
        </p:txBody>
      </p:sp>
      <p:sp>
        <p:nvSpPr>
          <p:cNvPr id="133" name="TextBox 6">
            <a:extLst>
              <a:ext uri="{FF2B5EF4-FFF2-40B4-BE49-F238E27FC236}">
                <a16:creationId xmlns:a16="http://schemas.microsoft.com/office/drawing/2014/main" id="{58564DB3-B764-8568-24D9-BA129F94F834}"/>
              </a:ext>
            </a:extLst>
          </p:cNvPr>
          <p:cNvSpPr txBox="1"/>
          <p:nvPr/>
        </p:nvSpPr>
        <p:spPr bwMode="auto">
          <a:xfrm>
            <a:off x="1076960" y="4716220"/>
            <a:ext cx="4305454" cy="338554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600" b="1">
                <a:cs typeface="Arial"/>
              </a:rPr>
              <a:t>Git Workflow</a:t>
            </a:r>
            <a:endParaRPr lang="zh-TW" altLang="en-US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7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1">
            <a:extLst>
              <a:ext uri="{FF2B5EF4-FFF2-40B4-BE49-F238E27FC236}">
                <a16:creationId xmlns:a16="http://schemas.microsoft.com/office/drawing/2014/main" id="{74628642-D1F7-2693-4FF9-D31F8C5C6E4C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3" name="Round Same Side Corner Rectangle 3">
              <a:extLst>
                <a:ext uri="{FF2B5EF4-FFF2-40B4-BE49-F238E27FC236}">
                  <a16:creationId xmlns:a16="http://schemas.microsoft.com/office/drawing/2014/main" id="{4C8D150D-6241-2316-353D-4500F53BC953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06D95A6-BBEF-91D8-9C99-245F4B1DB908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3</a:t>
              </a:r>
              <a:r>
                <a:rPr lang="zh-TW" altLang="en-US" sz="2400" b="1">
                  <a:cs typeface="Arial"/>
                </a:rPr>
                <a:t> 成果展示</a:t>
              </a:r>
            </a:p>
          </p:txBody>
        </p:sp>
        <p:sp>
          <p:nvSpPr>
            <p:cNvPr id="5" name="文字方塊 15">
              <a:extLst>
                <a:ext uri="{FF2B5EF4-FFF2-40B4-BE49-F238E27FC236}">
                  <a16:creationId xmlns:a16="http://schemas.microsoft.com/office/drawing/2014/main" id="{2BF5D658-C12C-88C8-E87C-795A15FB839F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李承諭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6" name="圖片版面配置區 44" descr="一張含有 人員, 人的臉孔, 服裝, 牆 的圖片&#10;&#10;自動產生的描述">
              <a:extLst>
                <a:ext uri="{FF2B5EF4-FFF2-40B4-BE49-F238E27FC236}">
                  <a16:creationId xmlns:a16="http://schemas.microsoft.com/office/drawing/2014/main" id="{37513212-04A0-6B53-3D7A-89B296C64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8" b="21868"/>
            <a:stretch>
              <a:fillRect/>
            </a:stretch>
          </p:blipFill>
          <p:spPr>
            <a:xfrm>
              <a:off x="8039415" y="142194"/>
              <a:ext cx="774001" cy="774000"/>
            </a:xfrm>
            <a:prstGeom prst="ellipse">
              <a:avLst/>
            </a:prstGeom>
            <a:ln w="57150">
              <a:solidFill>
                <a:schemeClr val="accent2"/>
              </a:solidFill>
            </a:ln>
          </p:spPr>
        </p:pic>
      </p:grpSp>
      <p:sp>
        <p:nvSpPr>
          <p:cNvPr id="7" name="矩形 1">
            <a:extLst>
              <a:ext uri="{FF2B5EF4-FFF2-40B4-BE49-F238E27FC236}">
                <a16:creationId xmlns:a16="http://schemas.microsoft.com/office/drawing/2014/main" id="{50F19C3A-76D7-B7EE-61E2-1B6BB91FB53D}"/>
              </a:ext>
            </a:extLst>
          </p:cNvPr>
          <p:cNvSpPr/>
          <p:nvPr/>
        </p:nvSpPr>
        <p:spPr>
          <a:xfrm>
            <a:off x="2292639" y="1471538"/>
            <a:ext cx="4558722" cy="33019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</a:rPr>
              <a:t>測試影片 </a:t>
            </a:r>
            <a:r>
              <a:rPr lang="en-US" altLang="zh-TW" b="1">
                <a:solidFill>
                  <a:schemeClr val="tx1"/>
                </a:solidFill>
              </a:rPr>
              <a:t>(40</a:t>
            </a:r>
            <a:r>
              <a:rPr lang="zh-TW" altLang="en-US" b="1">
                <a:solidFill>
                  <a:schemeClr val="tx1"/>
                </a:solidFill>
              </a:rPr>
              <a:t>秒</a:t>
            </a:r>
            <a:r>
              <a:rPr lang="en-US" altLang="zh-TW" b="1">
                <a:solidFill>
                  <a:schemeClr val="tx1"/>
                </a:solidFill>
              </a:rPr>
              <a:t>)</a:t>
            </a:r>
            <a:endParaRPr lang="zh-TW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8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 descr="一張含有 人的臉孔, 人員, 眉毛, 下巴 的圖片&#10;&#10;自動產生的描述">
            <a:extLst>
              <a:ext uri="{FF2B5EF4-FFF2-40B4-BE49-F238E27FC236}">
                <a16:creationId xmlns:a16="http://schemas.microsoft.com/office/drawing/2014/main" id="{C499F96E-0591-27A8-EE61-CADB5D60A131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t="11111" b="11111"/>
          <a:stretch/>
        </p:blipFill>
        <p:spPr>
          <a:xfrm>
            <a:off x="3255963" y="1233488"/>
            <a:ext cx="1195387" cy="1195387"/>
          </a:xfrm>
        </p:spPr>
      </p:pic>
      <p:pic>
        <p:nvPicPr>
          <p:cNvPr id="5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137A2851-5877-0FA9-908A-FB1F4D093AD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t="12506" b="12506"/>
          <a:stretch/>
        </p:blipFill>
        <p:spPr>
          <a:xfrm>
            <a:off x="4724400" y="1233488"/>
            <a:ext cx="1195388" cy="1195387"/>
          </a:xfrm>
        </p:spPr>
      </p:pic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8E1F339A-E9B6-834D-AC3D-6851B1D3D232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/>
          <a:srcRect l="1208" r="1208"/>
          <a:stretch/>
        </p:blipFill>
        <p:spPr>
          <a:xfrm>
            <a:off x="6192838" y="1233488"/>
            <a:ext cx="1195387" cy="1195387"/>
          </a:xfrm>
        </p:spPr>
      </p:pic>
      <p:pic>
        <p:nvPicPr>
          <p:cNvPr id="45" name="圖片版面配置區 44" descr="一張含有 人員, 人的臉孔, 服裝, 牆 的圖片&#10;&#10;自動產生的描述">
            <a:extLst>
              <a:ext uri="{FF2B5EF4-FFF2-40B4-BE49-F238E27FC236}">
                <a16:creationId xmlns:a16="http://schemas.microsoft.com/office/drawing/2014/main" id="{BEC48072-CBDE-C7EC-81D3-B5F52BCA95C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8" b="21868"/>
          <a:stretch>
            <a:fillRect/>
          </a:stretch>
        </p:blipFill>
        <p:spPr>
          <a:xfrm>
            <a:off x="7661275" y="1233488"/>
            <a:ext cx="1195388" cy="1195387"/>
          </a:xfrm>
        </p:spPr>
      </p:pic>
      <p:pic>
        <p:nvPicPr>
          <p:cNvPr id="2" name="圖片版面配置區 1" descr="一張含有 人的臉孔, 人員, 嘴唇, 眉毛 的圖片&#10;&#10;自動產生的描述">
            <a:extLst>
              <a:ext uri="{FF2B5EF4-FFF2-40B4-BE49-F238E27FC236}">
                <a16:creationId xmlns:a16="http://schemas.microsoft.com/office/drawing/2014/main" id="{52D6160C-2C5B-B871-E902-0231B94E745B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7"/>
          <a:srcRect l="3012" r="3012"/>
          <a:stretch/>
        </p:blipFill>
        <p:spPr>
          <a:xfrm>
            <a:off x="1787525" y="1233488"/>
            <a:ext cx="1195388" cy="1195387"/>
          </a:xfr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2D8DB4D-DED2-C13B-6DD1-EA39499DD3BE}"/>
              </a:ext>
            </a:extLst>
          </p:cNvPr>
          <p:cNvSpPr txBox="1">
            <a:spLocks/>
          </p:cNvSpPr>
          <p:nvPr/>
        </p:nvSpPr>
        <p:spPr>
          <a:xfrm>
            <a:off x="144972" y="2554185"/>
            <a:ext cx="1399628" cy="25808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趙尉竣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A28F94D1-86FD-8D0C-41A3-A0417A3AEB58}"/>
              </a:ext>
            </a:extLst>
          </p:cNvPr>
          <p:cNvSpPr txBox="1">
            <a:spLocks/>
          </p:cNvSpPr>
          <p:nvPr/>
        </p:nvSpPr>
        <p:spPr>
          <a:xfrm>
            <a:off x="42192" y="2994607"/>
            <a:ext cx="1605188" cy="2021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網頁前端</a:t>
            </a:r>
            <a:endParaRPr lang="en-US" sz="1400" b="1">
              <a:solidFill>
                <a:srgbClr val="35BBC5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B3E16873-6501-AF16-E32E-CFB280067DCB}"/>
              </a:ext>
            </a:extLst>
          </p:cNvPr>
          <p:cNvSpPr txBox="1"/>
          <p:nvPr/>
        </p:nvSpPr>
        <p:spPr>
          <a:xfrm>
            <a:off x="318977" y="3307382"/>
            <a:ext cx="1225623" cy="1158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228600" indent="-228600">
              <a:buAutoNum type="arabicPeriod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HTML</a:t>
            </a:r>
          </a:p>
          <a:p>
            <a:pPr marL="228600" indent="-228600">
              <a:buAutoNum type="arabicPeriod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CSS</a:t>
            </a:r>
          </a:p>
          <a:p>
            <a:pPr marL="228600" indent="-228600">
              <a:buAutoNum type="arabicPeriod"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JavaScript</a:t>
            </a:r>
            <a:endParaRPr lang="zh-TW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3CFDCD7-40EC-7E1E-C636-F37A6907022F}"/>
              </a:ext>
            </a:extLst>
          </p:cNvPr>
          <p:cNvSpPr txBox="1">
            <a:spLocks/>
          </p:cNvSpPr>
          <p:nvPr/>
        </p:nvSpPr>
        <p:spPr>
          <a:xfrm>
            <a:off x="1635858" y="2554185"/>
            <a:ext cx="1399628" cy="258089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王亭馨</a:t>
            </a:r>
            <a:endParaRPr lang="en-US" altLang="zh-TW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A445FA31-954D-D34D-B99E-903B20E0670A}"/>
              </a:ext>
            </a:extLst>
          </p:cNvPr>
          <p:cNvSpPr txBox="1">
            <a:spLocks/>
          </p:cNvSpPr>
          <p:nvPr/>
        </p:nvSpPr>
        <p:spPr>
          <a:xfrm>
            <a:off x="1533078" y="2994607"/>
            <a:ext cx="1605188" cy="2021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後端 </a:t>
            </a:r>
            <a:r>
              <a:rPr lang="en-US" altLang="zh-TW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Server</a:t>
            </a:r>
            <a:endParaRPr lang="en-US" sz="1400" b="1">
              <a:solidFill>
                <a:srgbClr val="35BBC5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  <p:sp>
        <p:nvSpPr>
          <p:cNvPr id="17" name="TextBox 60">
            <a:extLst>
              <a:ext uri="{FF2B5EF4-FFF2-40B4-BE49-F238E27FC236}">
                <a16:creationId xmlns:a16="http://schemas.microsoft.com/office/drawing/2014/main" id="{7D915549-1918-C13F-30B6-33823B223C42}"/>
              </a:ext>
            </a:extLst>
          </p:cNvPr>
          <p:cNvSpPr txBox="1"/>
          <p:nvPr/>
        </p:nvSpPr>
        <p:spPr>
          <a:xfrm>
            <a:off x="1560660" y="3307384"/>
            <a:ext cx="1602660" cy="1180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228600" indent="-228600">
              <a:buAutoNum type="arabicPeriod"/>
            </a:pP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網頁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API</a:t>
            </a:r>
            <a:endParaRPr lang="zh-TW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28600" indent="-228600">
              <a:buAutoNum type="arabicPeriod"/>
            </a:pP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資料庫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API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呼叫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28600" indent="-228600">
              <a:buAutoNum type="arabicPeriod"/>
            </a:pP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車控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Server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溝通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   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A5A23599-FF99-AD3B-ADEC-F2CA26C2AF5C}"/>
              </a:ext>
            </a:extLst>
          </p:cNvPr>
          <p:cNvSpPr txBox="1">
            <a:spLocks/>
          </p:cNvSpPr>
          <p:nvPr/>
        </p:nvSpPr>
        <p:spPr>
          <a:xfrm>
            <a:off x="3126744" y="2554185"/>
            <a:ext cx="1399628" cy="258089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陳泓村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B078FDE5-9F14-937E-11C9-4734A100C4BA}"/>
              </a:ext>
            </a:extLst>
          </p:cNvPr>
          <p:cNvSpPr txBox="1">
            <a:spLocks/>
          </p:cNvSpPr>
          <p:nvPr/>
        </p:nvSpPr>
        <p:spPr>
          <a:xfrm>
            <a:off x="2916383" y="2923310"/>
            <a:ext cx="1820350" cy="32884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35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資料庫</a:t>
            </a:r>
            <a:endParaRPr lang="en-US" altLang="zh-TW" sz="1350" b="1">
              <a:solidFill>
                <a:srgbClr val="35BBC5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35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AI</a:t>
            </a:r>
            <a:r>
              <a:rPr lang="zh-TW" altLang="en-US" sz="135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影像辨識</a:t>
            </a:r>
            <a:endParaRPr lang="en-US" sz="1350" b="1">
              <a:solidFill>
                <a:srgbClr val="35BBC5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  <p:sp>
        <p:nvSpPr>
          <p:cNvPr id="21" name="TextBox 64">
            <a:extLst>
              <a:ext uri="{FF2B5EF4-FFF2-40B4-BE49-F238E27FC236}">
                <a16:creationId xmlns:a16="http://schemas.microsoft.com/office/drawing/2014/main" id="{797A2856-616B-CE09-7844-915A7690397E}"/>
              </a:ext>
            </a:extLst>
          </p:cNvPr>
          <p:cNvSpPr txBox="1"/>
          <p:nvPr/>
        </p:nvSpPr>
        <p:spPr>
          <a:xfrm>
            <a:off x="3126744" y="3307382"/>
            <a:ext cx="1399628" cy="1158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28600" indent="-228600">
              <a:buAutoNum type="arabicPeriod"/>
            </a:pP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資料庫環境建置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資料表設計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資料庫</a:t>
            </a:r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API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開發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影像辨識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8A86DFF-7653-791F-5072-40E6810401B8}"/>
              </a:ext>
            </a:extLst>
          </p:cNvPr>
          <p:cNvSpPr txBox="1">
            <a:spLocks/>
          </p:cNvSpPr>
          <p:nvPr/>
        </p:nvSpPr>
        <p:spPr>
          <a:xfrm>
            <a:off x="6108516" y="2554185"/>
            <a:ext cx="1399628" cy="258089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劉文仁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7DB5833A-CE3F-940B-F607-BB1FFA5B7307}"/>
              </a:ext>
            </a:extLst>
          </p:cNvPr>
          <p:cNvSpPr txBox="1">
            <a:spLocks/>
          </p:cNvSpPr>
          <p:nvPr/>
        </p:nvSpPr>
        <p:spPr>
          <a:xfrm>
            <a:off x="6005736" y="2994607"/>
            <a:ext cx="1605188" cy="2021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樹莓派 </a:t>
            </a:r>
            <a:r>
              <a:rPr lang="en-US" altLang="zh-TW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/</a:t>
            </a:r>
            <a:r>
              <a:rPr lang="zh-TW" altLang="en-US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 自走車</a:t>
            </a:r>
            <a:endParaRPr lang="en-US" sz="1400" b="1">
              <a:solidFill>
                <a:srgbClr val="35BBC5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  <p:sp>
        <p:nvSpPr>
          <p:cNvPr id="25" name="TextBox 68">
            <a:extLst>
              <a:ext uri="{FF2B5EF4-FFF2-40B4-BE49-F238E27FC236}">
                <a16:creationId xmlns:a16="http://schemas.microsoft.com/office/drawing/2014/main" id="{A5D2E619-DA47-C6D3-6610-4AC9A9DA01F1}"/>
              </a:ext>
            </a:extLst>
          </p:cNvPr>
          <p:cNvSpPr txBox="1"/>
          <p:nvPr/>
        </p:nvSpPr>
        <p:spPr>
          <a:xfrm>
            <a:off x="6075360" y="3300403"/>
            <a:ext cx="1457959" cy="11554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改裝自走車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28600" indent="-228600">
              <a:buAutoNum type="arabicPeriod"/>
            </a:pPr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建立環境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28600" indent="-228600">
              <a:buAutoNum type="arabicPeriod"/>
            </a:pPr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訓練和測試模型</a:t>
            </a:r>
          </a:p>
          <a:p>
            <a:pPr marL="228600" indent="-228600">
              <a:buAutoNum type="arabicPeriod"/>
            </a:pPr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按鈕測試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E2DB579-A781-B9F9-7DE9-9EB021985ADF}"/>
              </a:ext>
            </a:extLst>
          </p:cNvPr>
          <p:cNvSpPr txBox="1">
            <a:spLocks/>
          </p:cNvSpPr>
          <p:nvPr/>
        </p:nvSpPr>
        <p:spPr>
          <a:xfrm>
            <a:off x="7599400" y="2554185"/>
            <a:ext cx="1399628" cy="258089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李承諭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33D9900A-7AB1-CA03-0F7C-9ED864453B11}"/>
              </a:ext>
            </a:extLst>
          </p:cNvPr>
          <p:cNvSpPr txBox="1">
            <a:spLocks/>
          </p:cNvSpPr>
          <p:nvPr/>
        </p:nvSpPr>
        <p:spPr>
          <a:xfrm>
            <a:off x="7496620" y="2994607"/>
            <a:ext cx="1605188" cy="2021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組長</a:t>
            </a:r>
            <a:endParaRPr lang="en-US" sz="1400" b="1">
              <a:solidFill>
                <a:srgbClr val="35BBC5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  <p:sp>
        <p:nvSpPr>
          <p:cNvPr id="29" name="TextBox 68">
            <a:extLst>
              <a:ext uri="{FF2B5EF4-FFF2-40B4-BE49-F238E27FC236}">
                <a16:creationId xmlns:a16="http://schemas.microsoft.com/office/drawing/2014/main" id="{D6EF5F1B-E0B3-21D9-2513-F8532CFA9048}"/>
              </a:ext>
            </a:extLst>
          </p:cNvPr>
          <p:cNvSpPr txBox="1"/>
          <p:nvPr/>
        </p:nvSpPr>
        <p:spPr>
          <a:xfrm>
            <a:off x="7599400" y="3307382"/>
            <a:ext cx="1399628" cy="1158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工作分配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技術支援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協作流程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進度追蹤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系統整合 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EAC73A3-56D3-E5F9-1DDB-9B3A1F0A074B}"/>
              </a:ext>
            </a:extLst>
          </p:cNvPr>
          <p:cNvSpPr txBox="1">
            <a:spLocks/>
          </p:cNvSpPr>
          <p:nvPr/>
        </p:nvSpPr>
        <p:spPr>
          <a:xfrm>
            <a:off x="4617630" y="2554185"/>
            <a:ext cx="1399628" cy="258089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張博淳</a:t>
            </a:r>
            <a:endParaRPr lang="en-US" altLang="zh-TW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631A472-3C7F-FAE9-32AB-BE9548C22A6A}"/>
              </a:ext>
            </a:extLst>
          </p:cNvPr>
          <p:cNvSpPr txBox="1">
            <a:spLocks/>
          </p:cNvSpPr>
          <p:nvPr/>
        </p:nvSpPr>
        <p:spPr>
          <a:xfrm>
            <a:off x="4514850" y="2994607"/>
            <a:ext cx="1605188" cy="2021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Robot</a:t>
            </a:r>
            <a:r>
              <a:rPr lang="zh-TW" altLang="en-US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 </a:t>
            </a:r>
            <a:r>
              <a:rPr lang="en-US" altLang="zh-TW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Server</a:t>
            </a:r>
          </a:p>
          <a:p>
            <a:pPr marL="0" indent="0" algn="ctr">
              <a:buNone/>
            </a:pPr>
            <a:r>
              <a:rPr lang="en-US" altLang="zh-TW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AI</a:t>
            </a:r>
            <a:r>
              <a:rPr lang="zh-TW" altLang="en-US" sz="1400" b="1">
                <a:solidFill>
                  <a:srgbClr val="35BBC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cs typeface="Arial" pitchFamily="34" charset="0"/>
              </a:rPr>
              <a:t>影像辨識</a:t>
            </a:r>
            <a:endParaRPr lang="en-US" altLang="zh-TW" sz="1400" b="1">
              <a:solidFill>
                <a:srgbClr val="35BBC5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cs typeface="Arial" pitchFamily="34" charset="0"/>
            </a:endParaRPr>
          </a:p>
        </p:txBody>
      </p:sp>
      <p:pic>
        <p:nvPicPr>
          <p:cNvPr id="35" name="圖片 34" descr="一張含有 平面設計, 海報, 圖形, 卡通 的圖片&#10;&#10;自動產生的描述">
            <a:extLst>
              <a:ext uri="{FF2B5EF4-FFF2-40B4-BE49-F238E27FC236}">
                <a16:creationId xmlns:a16="http://schemas.microsoft.com/office/drawing/2014/main" id="{293D7428-97F2-BCF1-F345-F192A4DFB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8003" r="6614" b="16519"/>
          <a:stretch/>
        </p:blipFill>
        <p:spPr>
          <a:xfrm>
            <a:off x="1688995" y="4413827"/>
            <a:ext cx="582224" cy="506447"/>
          </a:xfrm>
          <a:prstGeom prst="rect">
            <a:avLst/>
          </a:prstGeom>
        </p:spPr>
      </p:pic>
      <p:pic>
        <p:nvPicPr>
          <p:cNvPr id="36" name="Picture 8" descr="Create or edit jsp and servlet responsive webpages by Yubrajbasnet ...">
            <a:extLst>
              <a:ext uri="{FF2B5EF4-FFF2-40B4-BE49-F238E27FC236}">
                <a16:creationId xmlns:a16="http://schemas.microsoft.com/office/drawing/2014/main" id="{71D55913-4274-5697-E143-AA267C1A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980" y="4450557"/>
            <a:ext cx="823802" cy="5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圖片 49" descr="一張含有 圖形, 螢幕擷取畫面, 標誌, 符號 的圖片&#10;&#10;自動產生的描述">
            <a:extLst>
              <a:ext uri="{FF2B5EF4-FFF2-40B4-BE49-F238E27FC236}">
                <a16:creationId xmlns:a16="http://schemas.microsoft.com/office/drawing/2014/main" id="{92630965-8A43-BE73-508A-96E8000138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4" y="4473666"/>
            <a:ext cx="777404" cy="454822"/>
          </a:xfrm>
          <a:prstGeom prst="rect">
            <a:avLst/>
          </a:prstGeom>
        </p:spPr>
      </p:pic>
      <p:pic>
        <p:nvPicPr>
          <p:cNvPr id="51" name="Picture 18" descr="OpenCV&quot; Icon - Download for free – Iconduck">
            <a:extLst>
              <a:ext uri="{FF2B5EF4-FFF2-40B4-BE49-F238E27FC236}">
                <a16:creationId xmlns:a16="http://schemas.microsoft.com/office/drawing/2014/main" id="{8CB822B4-2405-3DB9-51F2-907CF413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49" y="4354350"/>
            <a:ext cx="308622" cy="38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>
            <a:extLst>
              <a:ext uri="{FF2B5EF4-FFF2-40B4-BE49-F238E27FC236}">
                <a16:creationId xmlns:a16="http://schemas.microsoft.com/office/drawing/2014/main" id="{7EF9A36D-97EA-FCC2-5D2B-0B87AF73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56" y="4373117"/>
            <a:ext cx="344424" cy="3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圖片 52" descr="一張含有 字型, 圖形, 標誌, 平面設計 的圖片&#10;&#10;自動產生的描述">
            <a:extLst>
              <a:ext uri="{FF2B5EF4-FFF2-40B4-BE49-F238E27FC236}">
                <a16:creationId xmlns:a16="http://schemas.microsoft.com/office/drawing/2014/main" id="{D8305714-7416-1EC1-7351-FB4063FDD88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29264" r="7714" b="39800"/>
          <a:stretch/>
        </p:blipFill>
        <p:spPr>
          <a:xfrm>
            <a:off x="4681539" y="4749805"/>
            <a:ext cx="1260192" cy="263416"/>
          </a:xfrm>
          <a:prstGeom prst="rect">
            <a:avLst/>
          </a:prstGeom>
          <a:ln>
            <a:noFill/>
          </a:ln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EF85729-830E-5C75-5C72-FACD712F1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468" y="4352713"/>
            <a:ext cx="1064358" cy="35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圖片 54" descr="一張含有 字型, 圖形, 標誌, 平面設計 的圖片&#10;&#10;自動產生的描述">
            <a:extLst>
              <a:ext uri="{FF2B5EF4-FFF2-40B4-BE49-F238E27FC236}">
                <a16:creationId xmlns:a16="http://schemas.microsoft.com/office/drawing/2014/main" id="{98D5A87B-A04F-1060-E6A1-0EBC74FB3EC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29264" r="7714" b="39800"/>
          <a:stretch/>
        </p:blipFill>
        <p:spPr>
          <a:xfrm>
            <a:off x="6175551" y="4749805"/>
            <a:ext cx="1260192" cy="263416"/>
          </a:xfrm>
          <a:prstGeom prst="rect">
            <a:avLst/>
          </a:prstGeom>
          <a:ln>
            <a:noFill/>
          </a:ln>
        </p:spPr>
      </p:pic>
      <p:pic>
        <p:nvPicPr>
          <p:cNvPr id="10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EAB77C87-3278-8E7A-BC06-27861C6ACA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15"/>
          <a:srcRect t="6989" b="6989"/>
          <a:stretch/>
        </p:blipFill>
        <p:spPr>
          <a:xfrm>
            <a:off x="246063" y="1233488"/>
            <a:ext cx="1195387" cy="1195387"/>
          </a:xfrm>
        </p:spPr>
      </p:pic>
      <p:sp>
        <p:nvSpPr>
          <p:cNvPr id="4" name="TextBox 68">
            <a:extLst>
              <a:ext uri="{FF2B5EF4-FFF2-40B4-BE49-F238E27FC236}">
                <a16:creationId xmlns:a16="http://schemas.microsoft.com/office/drawing/2014/main" id="{C65D4B6E-60F9-5F29-6AB0-A48D8966C3A0}"/>
              </a:ext>
            </a:extLst>
          </p:cNvPr>
          <p:cNvSpPr txBox="1"/>
          <p:nvPr/>
        </p:nvSpPr>
        <p:spPr>
          <a:xfrm>
            <a:off x="4624845" y="3307382"/>
            <a:ext cx="1399628" cy="1158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1.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即時影像傳輸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2.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影像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辨識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自走車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3. 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遠端控制</a:t>
            </a:r>
            <a:endParaRPr lang="en-US" altLang="zh-TW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4.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zh-TW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Web Server</a:t>
            </a:r>
            <a:r>
              <a:rPr lang="zh-TW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溝通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群組 11">
            <a:extLst>
              <a:ext uri="{FF2B5EF4-FFF2-40B4-BE49-F238E27FC236}">
                <a16:creationId xmlns:a16="http://schemas.microsoft.com/office/drawing/2014/main" id="{C79828AD-4BCE-EFCB-203E-B4F3922F0149}"/>
              </a:ext>
            </a:extLst>
          </p:cNvPr>
          <p:cNvGrpSpPr/>
          <p:nvPr/>
        </p:nvGrpSpPr>
        <p:grpSpPr>
          <a:xfrm>
            <a:off x="240506" y="226486"/>
            <a:ext cx="8903494" cy="614495"/>
            <a:chOff x="240506" y="226486"/>
            <a:chExt cx="8903494" cy="614495"/>
          </a:xfrm>
        </p:grpSpPr>
        <p:sp>
          <p:nvSpPr>
            <p:cNvPr id="7" name="Round Same Side Corner Rectangle 3">
              <a:extLst>
                <a:ext uri="{FF2B5EF4-FFF2-40B4-BE49-F238E27FC236}">
                  <a16:creationId xmlns:a16="http://schemas.microsoft.com/office/drawing/2014/main" id="{589B5DB7-4F91-798C-12B4-761F914F36C9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87CFC02-6524-7B73-1904-521561EFC121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4</a:t>
              </a:r>
              <a:r>
                <a:rPr lang="zh-TW" altLang="en-US" sz="2400" b="1">
                  <a:cs typeface="Arial"/>
                </a:rPr>
                <a:t> 組員介紹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4643525-F9BE-4C38-66FE-23E969571BC2}"/>
              </a:ext>
            </a:extLst>
          </p:cNvPr>
          <p:cNvGrpSpPr/>
          <p:nvPr/>
        </p:nvGrpSpPr>
        <p:grpSpPr>
          <a:xfrm>
            <a:off x="3152995" y="4398720"/>
            <a:ext cx="1369649" cy="547562"/>
            <a:chOff x="3203693" y="4379823"/>
            <a:chExt cx="1464187" cy="585355"/>
          </a:xfrm>
        </p:grpSpPr>
        <p:pic>
          <p:nvPicPr>
            <p:cNvPr id="34" name="圖片 33" descr="一張含有 文字, 圖形, 標誌, 平面設計 的圖片&#10;&#10;自動產生的描述">
              <a:extLst>
                <a:ext uri="{FF2B5EF4-FFF2-40B4-BE49-F238E27FC236}">
                  <a16:creationId xmlns:a16="http://schemas.microsoft.com/office/drawing/2014/main" id="{242500CB-2059-3AEB-125B-0A2CEDD9A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693" y="4379823"/>
              <a:ext cx="585355" cy="585355"/>
            </a:xfrm>
            <a:prstGeom prst="rect">
              <a:avLst/>
            </a:prstGeom>
          </p:spPr>
        </p:pic>
        <p:pic>
          <p:nvPicPr>
            <p:cNvPr id="22" name="Picture 2" descr="JDBC Tutorial">
              <a:extLst>
                <a:ext uri="{FF2B5EF4-FFF2-40B4-BE49-F238E27FC236}">
                  <a16:creationId xmlns:a16="http://schemas.microsoft.com/office/drawing/2014/main" id="{15A44E4A-A94C-F9E7-1C84-8B2AF8060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751" y="4470404"/>
              <a:ext cx="878129" cy="468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CD7E577-0E68-4A10-9911-C6431C11772D}"/>
              </a:ext>
            </a:extLst>
          </p:cNvPr>
          <p:cNvCxnSpPr>
            <a:cxnSpLocks/>
          </p:cNvCxnSpPr>
          <p:nvPr/>
        </p:nvCxnSpPr>
        <p:spPr>
          <a:xfrm>
            <a:off x="1590229" y="2556164"/>
            <a:ext cx="0" cy="2431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A1AC5282-642E-20A7-4A25-9B4DB74CA013}"/>
              </a:ext>
            </a:extLst>
          </p:cNvPr>
          <p:cNvCxnSpPr>
            <a:cxnSpLocks/>
          </p:cNvCxnSpPr>
          <p:nvPr/>
        </p:nvCxnSpPr>
        <p:spPr>
          <a:xfrm>
            <a:off x="3081115" y="2556164"/>
            <a:ext cx="0" cy="2431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A0B39102-D486-90EB-3DC0-908F8E406F4B}"/>
              </a:ext>
            </a:extLst>
          </p:cNvPr>
          <p:cNvCxnSpPr>
            <a:cxnSpLocks/>
          </p:cNvCxnSpPr>
          <p:nvPr/>
        </p:nvCxnSpPr>
        <p:spPr>
          <a:xfrm>
            <a:off x="4572001" y="2556164"/>
            <a:ext cx="0" cy="2431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DDB9369-6871-3F1F-8032-93594C67FE3F}"/>
              </a:ext>
            </a:extLst>
          </p:cNvPr>
          <p:cNvCxnSpPr>
            <a:cxnSpLocks/>
          </p:cNvCxnSpPr>
          <p:nvPr/>
        </p:nvCxnSpPr>
        <p:spPr>
          <a:xfrm>
            <a:off x="6062887" y="2556164"/>
            <a:ext cx="0" cy="2431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8D582051-A146-11D7-755A-6E0718C0ECA2}"/>
              </a:ext>
            </a:extLst>
          </p:cNvPr>
          <p:cNvCxnSpPr>
            <a:cxnSpLocks/>
          </p:cNvCxnSpPr>
          <p:nvPr/>
        </p:nvCxnSpPr>
        <p:spPr>
          <a:xfrm>
            <a:off x="7553773" y="2556164"/>
            <a:ext cx="0" cy="2431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205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0999" y="2017018"/>
            <a:ext cx="4862945" cy="473576"/>
          </a:xfrm>
        </p:spPr>
        <p:txBody>
          <a:bodyPr/>
          <a:lstStyle/>
          <a:p>
            <a:r>
              <a:rPr lang="en-US" altLang="zh-TW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TW" alt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前端 </a:t>
            </a:r>
            <a:r>
              <a:rPr lang="en-US" altLang="zh-TW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Design</a:t>
            </a:r>
            <a:endParaRPr lang="ko-KR" altLang="en-US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91000" y="2642994"/>
            <a:ext cx="4572000" cy="288032"/>
          </a:xfrm>
        </p:spPr>
        <p:txBody>
          <a:bodyPr/>
          <a:lstStyle/>
          <a:p>
            <a:pPr lvl="0"/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負責人</a:t>
            </a:r>
            <a:r>
              <a:rPr lang="en-US" altLang="zh-TW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趙尉竣</a:t>
            </a:r>
            <a:endParaRPr lang="en-US" altLang="ko-KR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1139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/>
              <a:t>網頁前端設計</a:t>
            </a:r>
            <a:endParaRPr lang="zh-TW" altLang="en-US" err="1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105708"/>
            <a:ext cx="8903494" cy="1075626"/>
            <a:chOff x="240506" y="105708"/>
            <a:chExt cx="8903494" cy="1075626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pic>
          <p:nvPicPr>
            <p:cNvPr id="17" name="圖片版面配置區 9" descr="一張含有 人的臉孔, 人員, 服裝, 禮服 的圖片&#10;&#10;自動產生的描述">
              <a:extLst>
                <a:ext uri="{FF2B5EF4-FFF2-40B4-BE49-F238E27FC236}">
                  <a16:creationId xmlns:a16="http://schemas.microsoft.com/office/drawing/2014/main" id="{CC2FC299-9BEE-AEEE-7F32-2DB77DC5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989" b="6989"/>
            <a:stretch/>
          </p:blipFill>
          <p:spPr>
            <a:xfrm>
              <a:off x="8079705" y="105708"/>
              <a:ext cx="826332" cy="826332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244DC4A9-97B9-8D50-207A-1ADE441CA2C8}"/>
              </a:ext>
            </a:extLst>
          </p:cNvPr>
          <p:cNvGrpSpPr/>
          <p:nvPr/>
        </p:nvGrpSpPr>
        <p:grpSpPr>
          <a:xfrm>
            <a:off x="3170899" y="1820181"/>
            <a:ext cx="1915940" cy="999979"/>
            <a:chOff x="3160116" y="1820181"/>
            <a:chExt cx="1915940" cy="999979"/>
          </a:xfrm>
          <a:solidFill>
            <a:schemeClr val="accent2"/>
          </a:solidFill>
        </p:grpSpPr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539EA4DA-BA10-0AC5-B37D-C86745EF8FA2}"/>
                </a:ext>
              </a:extLst>
            </p:cNvPr>
            <p:cNvSpPr/>
            <p:nvPr/>
          </p:nvSpPr>
          <p:spPr>
            <a:xfrm>
              <a:off x="3923928" y="2509439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6">
              <a:extLst>
                <a:ext uri="{FF2B5EF4-FFF2-40B4-BE49-F238E27FC236}">
                  <a16:creationId xmlns:a16="http://schemas.microsoft.com/office/drawing/2014/main" id="{6D5254F7-B2D4-14BD-9E13-DA40CC0075FA}"/>
                </a:ext>
              </a:extLst>
            </p:cNvPr>
            <p:cNvSpPr/>
            <p:nvPr/>
          </p:nvSpPr>
          <p:spPr>
            <a:xfrm>
              <a:off x="3160116" y="1820181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AF13C9-E52C-9B74-76C3-170110FAF6F4}"/>
                </a:ext>
              </a:extLst>
            </p:cNvPr>
            <p:cNvSpPr/>
            <p:nvPr/>
          </p:nvSpPr>
          <p:spPr>
            <a:xfrm>
              <a:off x="3923928" y="2122949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0E12C4E1-ED26-F25A-77CF-2B63547F5C84}"/>
              </a:ext>
            </a:extLst>
          </p:cNvPr>
          <p:cNvGrpSpPr/>
          <p:nvPr/>
        </p:nvGrpSpPr>
        <p:grpSpPr>
          <a:xfrm flipH="1">
            <a:off x="3171073" y="3310812"/>
            <a:ext cx="1915940" cy="999979"/>
            <a:chOff x="4313444" y="1103352"/>
            <a:chExt cx="1915940" cy="999979"/>
          </a:xfrm>
          <a:solidFill>
            <a:schemeClr val="accent4"/>
          </a:solidFill>
        </p:grpSpPr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A3A070B3-1C84-B6D8-7AAF-2F83B123648F}"/>
                </a:ext>
              </a:extLst>
            </p:cNvPr>
            <p:cNvSpPr/>
            <p:nvPr/>
          </p:nvSpPr>
          <p:spPr>
            <a:xfrm>
              <a:off x="5077256" y="1792610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905CA3D2-935B-1A3C-E5C2-082925E788C6}"/>
                </a:ext>
              </a:extLst>
            </p:cNvPr>
            <p:cNvSpPr/>
            <p:nvPr/>
          </p:nvSpPr>
          <p:spPr>
            <a:xfrm>
              <a:off x="4313444" y="1103352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9BF6F228-2600-21C6-317B-EB4686F76B8C}"/>
                </a:ext>
              </a:extLst>
            </p:cNvPr>
            <p:cNvSpPr/>
            <p:nvPr/>
          </p:nvSpPr>
          <p:spPr>
            <a:xfrm>
              <a:off x="5077256" y="1406120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Oval 11">
            <a:extLst>
              <a:ext uri="{FF2B5EF4-FFF2-40B4-BE49-F238E27FC236}">
                <a16:creationId xmlns:a16="http://schemas.microsoft.com/office/drawing/2014/main" id="{553027E4-C0F1-5A60-0406-109656A948C4}"/>
              </a:ext>
            </a:extLst>
          </p:cNvPr>
          <p:cNvSpPr/>
          <p:nvPr/>
        </p:nvSpPr>
        <p:spPr>
          <a:xfrm>
            <a:off x="2481231" y="1612818"/>
            <a:ext cx="733400" cy="7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12">
            <a:extLst>
              <a:ext uri="{FF2B5EF4-FFF2-40B4-BE49-F238E27FC236}">
                <a16:creationId xmlns:a16="http://schemas.microsoft.com/office/drawing/2014/main" id="{2B8E9CCE-1362-4BA6-DC19-4964CF7E25CF}"/>
              </a:ext>
            </a:extLst>
          </p:cNvPr>
          <p:cNvSpPr/>
          <p:nvPr/>
        </p:nvSpPr>
        <p:spPr>
          <a:xfrm>
            <a:off x="2481231" y="2692938"/>
            <a:ext cx="733400" cy="733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AE3597A4-C0FD-6AA0-2718-D1FC322BDBE0}"/>
              </a:ext>
            </a:extLst>
          </p:cNvPr>
          <p:cNvSpPr/>
          <p:nvPr/>
        </p:nvSpPr>
        <p:spPr>
          <a:xfrm>
            <a:off x="2524363" y="3783841"/>
            <a:ext cx="733400" cy="73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ADFBCC45-F3F0-0BA8-3F8C-C9EBD1E82544}"/>
              </a:ext>
            </a:extLst>
          </p:cNvPr>
          <p:cNvSpPr txBox="1"/>
          <p:nvPr/>
        </p:nvSpPr>
        <p:spPr>
          <a:xfrm>
            <a:off x="479722" y="1730732"/>
            <a:ext cx="19654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提供用戶界面和互動體驗</a:t>
            </a:r>
            <a:endParaRPr lang="zh-TW" altLang="en-US" sz="20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E15D73CE-D795-AD3B-F3A9-ABAD5AC9FE34}"/>
              </a:ext>
            </a:extLst>
          </p:cNvPr>
          <p:cNvSpPr txBox="1"/>
          <p:nvPr/>
        </p:nvSpPr>
        <p:spPr>
          <a:xfrm>
            <a:off x="225135" y="2710203"/>
            <a:ext cx="221595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確保網站的可用性和可訪問性</a:t>
            </a:r>
            <a:endParaRPr lang="zh-TW" altLang="en-US" sz="2000"/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644B083A-3759-C6B0-AD15-5980DB66E462}"/>
              </a:ext>
            </a:extLst>
          </p:cNvPr>
          <p:cNvSpPr txBox="1"/>
          <p:nvPr/>
        </p:nvSpPr>
        <p:spPr>
          <a:xfrm>
            <a:off x="658897" y="3910667"/>
            <a:ext cx="185583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實現動態內容和功能</a:t>
            </a:r>
            <a:endParaRPr lang="zh-TW" altLang="en-US" sz="2000" err="1"/>
          </a:p>
        </p:txBody>
      </p:sp>
      <p:sp>
        <p:nvSpPr>
          <p:cNvPr id="36" name="Pentagon 26">
            <a:extLst>
              <a:ext uri="{FF2B5EF4-FFF2-40B4-BE49-F238E27FC236}">
                <a16:creationId xmlns:a16="http://schemas.microsoft.com/office/drawing/2014/main" id="{58C2B0CE-B01C-9E1C-66D3-4136648766ED}"/>
              </a:ext>
            </a:extLst>
          </p:cNvPr>
          <p:cNvSpPr/>
          <p:nvPr/>
        </p:nvSpPr>
        <p:spPr>
          <a:xfrm>
            <a:off x="5084457" y="2509439"/>
            <a:ext cx="1122424" cy="1109594"/>
          </a:xfrm>
          <a:prstGeom prst="homePlate">
            <a:avLst>
              <a:gd name="adj" fmla="val 383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BCE897A0-C084-C29A-3BBE-BC850FECD49E}"/>
              </a:ext>
            </a:extLst>
          </p:cNvPr>
          <p:cNvSpPr/>
          <p:nvPr/>
        </p:nvSpPr>
        <p:spPr>
          <a:xfrm>
            <a:off x="3164189" y="2912851"/>
            <a:ext cx="1928760" cy="3027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9017956-9203-D694-7447-D4EC4E2EFCED}"/>
              </a:ext>
            </a:extLst>
          </p:cNvPr>
          <p:cNvSpPr txBox="1"/>
          <p:nvPr/>
        </p:nvSpPr>
        <p:spPr>
          <a:xfrm>
            <a:off x="6302485" y="2710391"/>
            <a:ext cx="278201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000">
                <a:latin typeface="Arial"/>
                <a:ea typeface="Arial Unicode MS"/>
                <a:cs typeface="Arial Unicode MS"/>
              </a:rPr>
              <a:t>網站在不同設備和</a:t>
            </a:r>
            <a:r>
              <a:rPr lang="zh-TW" altLang="en-US" sz="2000">
                <a:latin typeface="Arial"/>
                <a:ea typeface="Arial Unicode MS"/>
                <a:cs typeface="Arial Unicode MS"/>
              </a:rPr>
              <a:t>視窗大小</a:t>
            </a:r>
            <a:r>
              <a:rPr lang="zh-TW" sz="2000">
                <a:latin typeface="Arial"/>
                <a:ea typeface="Arial Unicode MS"/>
                <a:cs typeface="Arial Unicode MS"/>
              </a:rPr>
              <a:t>都能正常運行。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0169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altLang="ko-KR" sz="1400" b="1"/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7658" y="2241219"/>
            <a:ext cx="3650806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3762" y="1497999"/>
            <a:ext cx="267625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6517" y="1590332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1"/>
                </a:solidFill>
                <a:cs typeface="Arial" pitchFamily="34" charset="0"/>
              </a:rPr>
              <a:t>45</a:t>
            </a:r>
            <a:r>
              <a:rPr lang="en-US" altLang="ko-KR" sz="2000" b="1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7658" y="1177903"/>
            <a:ext cx="1924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E152270-7328-4E27-A28D-49C1CF87249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D934ED4-A925-30B9-B996-2568140D8FFF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1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Open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張博淳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44" descr="一張含有 人員, 人的臉孔, 服裝, 牆 的圖片&#10;&#10;自動產生的描述">
              <a:extLst>
                <a:ext uri="{FF2B5EF4-FFF2-40B4-BE49-F238E27FC236}">
                  <a16:creationId xmlns:a16="http://schemas.microsoft.com/office/drawing/2014/main" id="{8204D86B-E2C0-AE5C-3A0F-E7C6BB57D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8" b="21868"/>
            <a:stretch>
              <a:fillRect/>
            </a:stretch>
          </p:blipFill>
          <p:spPr>
            <a:xfrm>
              <a:off x="8039415" y="142194"/>
              <a:ext cx="774001" cy="774000"/>
            </a:xfrm>
            <a:prstGeom prst="ellipse">
              <a:avLst/>
            </a:prstGeom>
            <a:ln w="57150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80282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934439" y="820042"/>
            <a:ext cx="910689" cy="296196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TW" altLang="en-US" sz="1400" b="1"/>
              <a:t>登入介面</a:t>
            </a:r>
            <a:endParaRPr lang="en-US" sz="140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5C476CF9-F9FF-D409-8D4F-A291AC533CE3}"/>
              </a:ext>
            </a:extLst>
          </p:cNvPr>
          <p:cNvSpPr txBox="1"/>
          <p:nvPr/>
        </p:nvSpPr>
        <p:spPr>
          <a:xfrm>
            <a:off x="5090514" y="1829807"/>
            <a:ext cx="365080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indent="457200"/>
            <a:r>
              <a:rPr 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工號和密碼輸入完後按下送出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,</a:t>
            </a:r>
            <a:r>
              <a:rPr 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會將填入式表格內的資訊經由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A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PI</a:t>
            </a:r>
            <a:r>
              <a:rPr 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發送至後端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,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MySQL </a:t>
            </a:r>
            <a:r>
              <a:rPr 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資料回傳給後端進行登入之資料核對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,</a:t>
            </a:r>
            <a:r>
              <a:rPr 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資料核對屬實後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,</a:t>
            </a:r>
            <a:r>
              <a:rPr lang="zh-TW" sz="1800" b="0" i="0" u="none" strike="noStrike" baseline="0">
                <a:solidFill>
                  <a:srgbClr val="000000"/>
                </a:solidFill>
                <a:latin typeface="Arial Unicode MS"/>
                <a:ea typeface="Arial Unicode MS"/>
                <a:cs typeface="Arial"/>
              </a:rPr>
              <a:t>將前端網頁導向到送貨介面。</a:t>
            </a:r>
            <a:endParaRPr lang="zh-TW">
              <a:ea typeface="Arial Unicode MS"/>
              <a:cs typeface="Arial"/>
            </a:endParaRPr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BDF7C1B8-4B3B-203B-D637-9DB3D65A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6" y="1178719"/>
            <a:ext cx="3046172" cy="3686176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6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CE7F5E15-1589-CCE6-4492-60A33BE9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306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41046DE7-2BED-50DA-FEBA-74284510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4" y="1510960"/>
            <a:ext cx="5136356" cy="3393167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TW" altLang="en-US" sz="1400" b="1"/>
              <a:t>登入介面架構 - JavaScript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5E4DBC9-8CEF-0B91-B55D-8DA5F4F2582D}"/>
              </a:ext>
            </a:extLst>
          </p:cNvPr>
          <p:cNvSpPr/>
          <p:nvPr/>
        </p:nvSpPr>
        <p:spPr>
          <a:xfrm>
            <a:off x="5493744" y="2445411"/>
            <a:ext cx="937531" cy="1707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715535-37BC-A960-DDBB-9AF3E745D267}"/>
              </a:ext>
            </a:extLst>
          </p:cNvPr>
          <p:cNvSpPr txBox="1"/>
          <p:nvPr/>
        </p:nvSpPr>
        <p:spPr>
          <a:xfrm>
            <a:off x="6741560" y="2374877"/>
            <a:ext cx="17042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>
                <a:cs typeface="Arial"/>
              </a:rPr>
              <a:t>工號</a:t>
            </a:r>
            <a:r>
              <a:rPr lang="zh-TW" sz="1400">
                <a:cs typeface="Arial"/>
              </a:rPr>
              <a:t>、</a:t>
            </a:r>
            <a:r>
              <a:rPr lang="zh-TW" altLang="en-US" sz="1400">
                <a:cs typeface="Arial"/>
              </a:rPr>
              <a:t>密碼填寫欄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3E27B8C-7492-B7EF-A91B-38F8F7CC5A1D}"/>
              </a:ext>
            </a:extLst>
          </p:cNvPr>
          <p:cNvSpPr txBox="1"/>
          <p:nvPr/>
        </p:nvSpPr>
        <p:spPr>
          <a:xfrm>
            <a:off x="6741560" y="4290087"/>
            <a:ext cx="18008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>
                <a:cs typeface="Arial"/>
              </a:rPr>
              <a:t>按下</a:t>
            </a:r>
            <a:r>
              <a:rPr lang="zh-TW" sz="1400">
                <a:cs typeface="Arial"/>
              </a:rPr>
              <a:t>清除</a:t>
            </a:r>
            <a:r>
              <a:rPr lang="zh-TW" altLang="en-US" sz="1400">
                <a:cs typeface="Arial"/>
              </a:rPr>
              <a:t>按鈕可清除</a:t>
            </a:r>
            <a:r>
              <a:rPr lang="zh-TW" sz="1400">
                <a:cs typeface="Arial"/>
              </a:rPr>
              <a:t>填寫欄位內輸入值</a:t>
            </a:r>
            <a:endParaRPr lang="zh-TW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33BC92-C167-163B-3EC7-4C55254AE507}"/>
              </a:ext>
            </a:extLst>
          </p:cNvPr>
          <p:cNvSpPr txBox="1"/>
          <p:nvPr/>
        </p:nvSpPr>
        <p:spPr>
          <a:xfrm>
            <a:off x="6740934" y="3443835"/>
            <a:ext cx="20047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>
                <a:cs typeface="Arial"/>
              </a:rPr>
              <a:t>設置送出</a:t>
            </a:r>
            <a:r>
              <a:rPr lang="zh-TW" sz="1400">
                <a:cs typeface="Arial"/>
              </a:rPr>
              <a:t>、</a:t>
            </a:r>
            <a:r>
              <a:rPr lang="zh-TW" altLang="en-US" sz="1400">
                <a:cs typeface="Arial"/>
              </a:rPr>
              <a:t>清除按鈕及傳送</a:t>
            </a:r>
            <a:r>
              <a:rPr lang="zh-TW" sz="1400">
                <a:cs typeface="Arial"/>
              </a:rPr>
              <a:t>填寫欄位內輸入值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7B10A94-8275-8F38-C215-13DD1C53C446}"/>
              </a:ext>
            </a:extLst>
          </p:cNvPr>
          <p:cNvSpPr/>
          <p:nvPr/>
        </p:nvSpPr>
        <p:spPr>
          <a:xfrm>
            <a:off x="5493743" y="3617203"/>
            <a:ext cx="937531" cy="1707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5C0876C6-9FAF-C29B-6062-82788A8E4F7C}"/>
              </a:ext>
            </a:extLst>
          </p:cNvPr>
          <p:cNvSpPr/>
          <p:nvPr/>
        </p:nvSpPr>
        <p:spPr>
          <a:xfrm>
            <a:off x="5493743" y="4454990"/>
            <a:ext cx="937531" cy="1707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B82DB1F-96CA-FF53-79D4-BE27712909F1}"/>
              </a:ext>
            </a:extLst>
          </p:cNvPr>
          <p:cNvSpPr/>
          <p:nvPr/>
        </p:nvSpPr>
        <p:spPr>
          <a:xfrm>
            <a:off x="714108" y="3211872"/>
            <a:ext cx="4659573" cy="98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E9CD1A0-DAB4-961C-3265-09ABA0BD30C5}"/>
              </a:ext>
            </a:extLst>
          </p:cNvPr>
          <p:cNvSpPr/>
          <p:nvPr/>
        </p:nvSpPr>
        <p:spPr>
          <a:xfrm>
            <a:off x="717332" y="2027060"/>
            <a:ext cx="4104596" cy="1189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53D420-4E76-71CC-64EE-F5D5E0D51D76}"/>
              </a:ext>
            </a:extLst>
          </p:cNvPr>
          <p:cNvSpPr/>
          <p:nvPr/>
        </p:nvSpPr>
        <p:spPr>
          <a:xfrm>
            <a:off x="409753" y="4189043"/>
            <a:ext cx="4275280" cy="728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93C5651E-E3B2-E8CF-5298-B72715D8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070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TW" altLang="en-US" sz="1400" b="1"/>
              <a:t>登入介面架構 - CSS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CC51EA99-9D6C-94FC-337D-D4099DBF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4" y="1177447"/>
            <a:ext cx="4213623" cy="3751545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5" name="圖片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4C937B8-D49A-CBD8-5AD4-FEE0F737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19" y="1177447"/>
            <a:ext cx="3772913" cy="3751545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7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B98B7C50-E977-2F5C-0819-8BD3537137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7852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TW" altLang="en-US" sz="1400" b="1"/>
              <a:t>送貨介面</a:t>
            </a:r>
            <a:endParaRPr lang="en-US" sz="140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53A997E2-F41B-EBCC-9FD9-72EBBDFF251D}"/>
              </a:ext>
            </a:extLst>
          </p:cNvPr>
          <p:cNvSpPr txBox="1"/>
          <p:nvPr/>
        </p:nvSpPr>
        <p:spPr>
          <a:xfrm>
            <a:off x="5011341" y="1169024"/>
            <a:ext cx="3650806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indent="457200" algn="just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選擇完寄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件人部門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和收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件人部門後,按下呼叫後觸發指令函數將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Arial"/>
              </a:rPr>
              <a:t>寄</a:t>
            </a:r>
            <a:r>
              <a:rPr lang="zh-TW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件人部門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Arial"/>
              </a:rPr>
              <a:t>和收</a:t>
            </a:r>
            <a:r>
              <a:rPr lang="zh-TW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件人部門傳送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到後端API,並且同時傳送至MySQL建立歷史資料和命令</a:t>
            </a:r>
            <a:r>
              <a:rPr lang="zh-TW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自走車進行送貨流程</a:t>
            </a:r>
            <a:r>
              <a:rPr lang="zh-TW" altLang="en-US">
                <a:solidFill>
                  <a:srgbClr val="000000"/>
                </a:solidFill>
                <a:latin typeface="Arial"/>
                <a:ea typeface="PMingLiU"/>
                <a:cs typeface="Arial"/>
              </a:rPr>
              <a:t>。</a:t>
            </a:r>
            <a:endParaRPr lang="en-US" altLang="zh-TW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 pitchFamily="34" charset="0"/>
            </a:endParaRPr>
          </a:p>
          <a:p>
            <a:pPr indent="457200" algn="just"/>
            <a:r>
              <a:rPr lang="en-US" altLang="zh-TW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配送歷史資料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建立後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會回傳並顯示於前端介面,可經由下拉式選項選擇顯示特定的寄件人部門的歷史資料,按下Forward或Stop可以強制命令自走車移動,按下登出後,後端會中斷使用者的使用權限並導回登入介面</a:t>
            </a:r>
            <a:r>
              <a:rPr lang="zh-TW" altLang="en-US">
                <a:solidFill>
                  <a:srgbClr val="000000"/>
                </a:solidFill>
                <a:cs typeface="Arial"/>
              </a:rPr>
              <a:t>。</a:t>
            </a:r>
            <a:endParaRPr lang="en-US" altLang="zh-TW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D62F3E28-9817-F60D-A261-60D52AA4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56" y="1183822"/>
            <a:ext cx="3460653" cy="3567793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6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C79F0B99-20F4-629E-1210-7239CC0D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0265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8CD218A-C9FC-A15C-2977-FC767B7B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2" y="2049247"/>
            <a:ext cx="4572000" cy="2141034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TW" altLang="en-US" sz="1400" b="1"/>
              <a:t>送貨介面</a:t>
            </a:r>
            <a:r>
              <a:rPr lang="zh-TW" sz="1400" b="1"/>
              <a:t>架構</a:t>
            </a:r>
            <a:r>
              <a:rPr lang="zh-TW" altLang="en-US" sz="1400" b="1">
                <a:ea typeface="Arial Unicode MS"/>
              </a:rPr>
              <a:t> </a:t>
            </a:r>
            <a:r>
              <a:rPr lang="en-US" sz="1400" b="1">
                <a:ea typeface="+mn-lt"/>
              </a:rPr>
              <a:t>-</a:t>
            </a:r>
            <a:r>
              <a:rPr lang="zh-TW" sz="1400" b="1"/>
              <a:t> </a:t>
            </a:r>
            <a:r>
              <a:rPr lang="en-US" sz="1400" b="1">
                <a:ea typeface="+mn-lt"/>
              </a:rPr>
              <a:t>JavaScript</a:t>
            </a:r>
            <a:endParaRPr lang="en-US" sz="1400">
              <a:ea typeface="+mn-lt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7AA9D4-6F28-EB36-1C97-1E0EB1A30B73}"/>
              </a:ext>
            </a:extLst>
          </p:cNvPr>
          <p:cNvSpPr txBox="1"/>
          <p:nvPr/>
        </p:nvSpPr>
        <p:spPr>
          <a:xfrm>
            <a:off x="835523" y="4295164"/>
            <a:ext cx="32254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>
                <a:cs typeface="Arial"/>
              </a:rPr>
              <a:t>設置寄件</a:t>
            </a:r>
            <a:r>
              <a:rPr lang="zh-TW" altLang="en-US" sz="1400">
                <a:latin typeface="Arial"/>
                <a:ea typeface="Arial Unicode MS"/>
                <a:cs typeface="Arial"/>
              </a:rPr>
              <a:t>、</a:t>
            </a:r>
            <a:r>
              <a:rPr lang="zh-TW" altLang="en-US" sz="1400">
                <a:cs typeface="Arial"/>
              </a:rPr>
              <a:t>收件部門選擇欄和呼叫按鈕</a:t>
            </a:r>
            <a:endParaRPr lang="zh-TW" sz="1400">
              <a:cs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63FC19-69D3-E855-078F-4161B1BF8A27}"/>
              </a:ext>
            </a:extLst>
          </p:cNvPr>
          <p:cNvSpPr txBox="1"/>
          <p:nvPr/>
        </p:nvSpPr>
        <p:spPr>
          <a:xfrm>
            <a:off x="6039078" y="4297274"/>
            <a:ext cx="1627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>
                <a:cs typeface="Arial"/>
              </a:rPr>
              <a:t>送貨歷史紀錄查詢</a:t>
            </a:r>
            <a:endParaRPr lang="zh-TW" sz="1400">
              <a:cs typeface="Arial"/>
            </a:endParaRPr>
          </a:p>
        </p:txBody>
      </p:sp>
      <p:pic>
        <p:nvPicPr>
          <p:cNvPr id="6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6EA1DA9C-CDCB-17E9-391F-170308B0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FAE26E7-D757-C773-6B20-9D154C9418A7}"/>
              </a:ext>
            </a:extLst>
          </p:cNvPr>
          <p:cNvSpPr/>
          <p:nvPr/>
        </p:nvSpPr>
        <p:spPr>
          <a:xfrm>
            <a:off x="297952" y="2270742"/>
            <a:ext cx="3062390" cy="957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88E7D0-ECC8-653F-55CD-269A2BE99F2F}"/>
              </a:ext>
            </a:extLst>
          </p:cNvPr>
          <p:cNvSpPr/>
          <p:nvPr/>
        </p:nvSpPr>
        <p:spPr>
          <a:xfrm>
            <a:off x="297951" y="3225851"/>
            <a:ext cx="3062390" cy="738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F53E2D-DC91-1A31-E91D-B376FECD564C}"/>
              </a:ext>
            </a:extLst>
          </p:cNvPr>
          <p:cNvSpPr/>
          <p:nvPr/>
        </p:nvSpPr>
        <p:spPr>
          <a:xfrm>
            <a:off x="297951" y="3961755"/>
            <a:ext cx="4393279" cy="104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3F4A516-C23F-00C4-E9A9-D9097C2C3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835" y="2047929"/>
            <a:ext cx="4055302" cy="1971436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685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TW" altLang="en-US" sz="1400" b="1"/>
              <a:t>送貨介面</a:t>
            </a:r>
            <a:r>
              <a:rPr lang="zh-TW" sz="1400" b="1"/>
              <a:t>架構</a:t>
            </a:r>
            <a:r>
              <a:rPr lang="zh-TW" altLang="en-US" sz="1400" b="1"/>
              <a:t> </a:t>
            </a:r>
            <a:r>
              <a:rPr lang="en-US" altLang="zh-TW" sz="1400" b="1"/>
              <a:t>-</a:t>
            </a:r>
            <a:r>
              <a:rPr lang="zh-TW" altLang="en-US" sz="1400" b="1"/>
              <a:t> </a:t>
            </a:r>
            <a:r>
              <a:rPr lang="en-US" altLang="zh-TW" sz="1400" b="1"/>
              <a:t>JavaScript</a:t>
            </a:r>
            <a:endParaRPr lang="en-US" sz="140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9FFB5F6-866C-8611-657D-80BE9D7A8EAF}"/>
              </a:ext>
            </a:extLst>
          </p:cNvPr>
          <p:cNvSpPr txBox="1"/>
          <p:nvPr/>
        </p:nvSpPr>
        <p:spPr>
          <a:xfrm>
            <a:off x="238911" y="4214029"/>
            <a:ext cx="40904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>
                <a:cs typeface="Arial"/>
              </a:rPr>
              <a:t>按下</a:t>
            </a:r>
            <a:r>
              <a:rPr lang="zh-TW" sz="1400">
                <a:cs typeface="Arial"/>
              </a:rPr>
              <a:t>呼叫</a:t>
            </a:r>
            <a:r>
              <a:rPr lang="zh-TW" altLang="en-US" sz="1400">
                <a:cs typeface="Arial"/>
              </a:rPr>
              <a:t>按鈕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,將</a:t>
            </a:r>
            <a:r>
              <a:rPr lang="zh-TW" altLang="en-US" sz="1400">
                <a:cs typeface="Arial"/>
              </a:rPr>
              <a:t>寄</a:t>
            </a:r>
            <a:r>
              <a:rPr lang="zh-TW" sz="1400">
                <a:cs typeface="Arial"/>
              </a:rPr>
              <a:t>件、收件部門</a:t>
            </a:r>
            <a:r>
              <a:rPr lang="zh-TW" altLang="en-US" sz="1400">
                <a:cs typeface="Arial"/>
              </a:rPr>
              <a:t>選項</a:t>
            </a:r>
            <a:r>
              <a:rPr lang="zh-TW" sz="1400">
                <a:cs typeface="Arial"/>
              </a:rPr>
              <a:t>傳送</a:t>
            </a:r>
            <a:r>
              <a:rPr lang="zh-TW" altLang="en-US" sz="1400">
                <a:cs typeface="Arial"/>
              </a:rPr>
              <a:t>到後端,並建立送貨</a:t>
            </a:r>
            <a:r>
              <a:rPr lang="zh-TW" sz="1400">
                <a:cs typeface="Arial"/>
              </a:rPr>
              <a:t>紀錄</a:t>
            </a:r>
            <a:r>
              <a:rPr lang="zh-TW" altLang="en-US" sz="1400">
                <a:cs typeface="Arial"/>
              </a:rPr>
              <a:t>到資料庫</a:t>
            </a:r>
            <a:endParaRPr lang="zh-TW" sz="1400">
              <a:cs typeface="Arial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BAD924-0BA6-1CBF-B334-92D44EF9BBC4}"/>
              </a:ext>
            </a:extLst>
          </p:cNvPr>
          <p:cNvSpPr txBox="1"/>
          <p:nvPr/>
        </p:nvSpPr>
        <p:spPr>
          <a:xfrm>
            <a:off x="4572814" y="4196668"/>
            <a:ext cx="4090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>
                <a:cs typeface="Arial"/>
              </a:rPr>
              <a:t>按下Foward</a:t>
            </a:r>
            <a:r>
              <a:rPr lang="zh-TW" sz="1400">
                <a:cs typeface="Arial"/>
              </a:rPr>
              <a:t>、Stop</a:t>
            </a:r>
            <a:r>
              <a:rPr lang="zh-TW" altLang="en-US" sz="1400">
                <a:cs typeface="Arial"/>
              </a:rPr>
              <a:t>按鈕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</a:t>
            </a:r>
            <a:r>
              <a:rPr lang="zh-TW" sz="1400">
                <a:cs typeface="Arial"/>
              </a:rPr>
              <a:t>經由</a:t>
            </a:r>
            <a:r>
              <a:rPr lang="zh-TW" altLang="en-US" sz="1400">
                <a:cs typeface="Arial"/>
              </a:rPr>
              <a:t>後端控制自走車移動</a:t>
            </a:r>
          </a:p>
        </p:txBody>
      </p:sp>
      <p:pic>
        <p:nvPicPr>
          <p:cNvPr id="7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755027F2-8315-92A7-21B9-CD369D8E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6" name="圖片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3812BFC8-6076-97C4-2522-F2AA76D5A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2" y="1106988"/>
            <a:ext cx="4222535" cy="3086100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8" name="圖片 7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DC802492-1134-DF2B-05E6-FD0DB06C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81718"/>
            <a:ext cx="4337137" cy="2311688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91016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/>
              <a:t>送貨介面</a:t>
            </a:r>
            <a:r>
              <a:rPr lang="zh-TW" sz="1400" b="1"/>
              <a:t>架構</a:t>
            </a:r>
            <a:r>
              <a:rPr lang="zh-TW" altLang="en-US" sz="1400" b="1"/>
              <a:t> </a:t>
            </a:r>
            <a:r>
              <a:rPr lang="en-US" altLang="zh-TW" sz="1400" b="1">
                <a:ea typeface="+mn-lt"/>
              </a:rPr>
              <a:t>-</a:t>
            </a:r>
            <a:r>
              <a:rPr lang="zh-TW" sz="1400" b="1"/>
              <a:t> </a:t>
            </a:r>
            <a:r>
              <a:rPr lang="en-US" altLang="zh-TW" sz="1400" b="1">
                <a:ea typeface="+mn-lt"/>
              </a:rPr>
              <a:t>JavaScript</a:t>
            </a:r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C60E77-FB8E-C5A2-8AA9-398BB40DFBEC}"/>
              </a:ext>
            </a:extLst>
          </p:cNvPr>
          <p:cNvSpPr txBox="1"/>
          <p:nvPr/>
        </p:nvSpPr>
        <p:spPr>
          <a:xfrm>
            <a:off x="889072" y="4317449"/>
            <a:ext cx="30492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400">
                <a:cs typeface="Arial"/>
              </a:rPr>
              <a:t>資料庫送貨紀錄</a:t>
            </a:r>
            <a:r>
              <a:rPr lang="zh-TW" altLang="en-US" sz="1400">
                <a:cs typeface="Arial"/>
              </a:rPr>
              <a:t>回傳顯示於前端介面</a:t>
            </a:r>
          </a:p>
        </p:txBody>
      </p:sp>
      <p:pic>
        <p:nvPicPr>
          <p:cNvPr id="6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30041F96-1722-4168-79A1-D1AD211F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FA797DA-6C04-BBBC-AF7E-45ACF45D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" y="1107281"/>
            <a:ext cx="4011930" cy="3086100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7" name="圖片 6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3C16F2F3-8E76-CD55-5623-1528B912D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491" y="2233613"/>
            <a:ext cx="3600450" cy="1962150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FC13CAA-531B-F82F-2B4C-F8A71ACFA3BD}"/>
              </a:ext>
            </a:extLst>
          </p:cNvPr>
          <p:cNvSpPr/>
          <p:nvPr/>
        </p:nvSpPr>
        <p:spPr>
          <a:xfrm>
            <a:off x="4706624" y="3581083"/>
            <a:ext cx="2646683" cy="614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" name="文字方塊 32">
            <a:extLst>
              <a:ext uri="{FF2B5EF4-FFF2-40B4-BE49-F238E27FC236}">
                <a16:creationId xmlns:a16="http://schemas.microsoft.com/office/drawing/2014/main" id="{8230E210-21AA-E7BD-998B-DB896FFD387C}"/>
              </a:ext>
            </a:extLst>
          </p:cNvPr>
          <p:cNvSpPr txBox="1"/>
          <p:nvPr/>
        </p:nvSpPr>
        <p:spPr>
          <a:xfrm>
            <a:off x="4990072" y="4314361"/>
            <a:ext cx="205961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>
                <a:cs typeface="Arial"/>
              </a:rPr>
              <a:t>歷史紀錄每5秒更新顯示</a:t>
            </a:r>
          </a:p>
        </p:txBody>
      </p:sp>
    </p:spTree>
    <p:extLst>
      <p:ext uri="{BB962C8B-B14F-4D97-AF65-F5344CB8AC3E}">
        <p14:creationId xmlns:p14="http://schemas.microsoft.com/office/powerpoint/2010/main" val="3846065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/>
              <a:t>送貨介面</a:t>
            </a:r>
            <a:r>
              <a:rPr lang="zh-TW" sz="1400" b="1"/>
              <a:t>架構</a:t>
            </a:r>
            <a:r>
              <a:rPr lang="zh-TW" altLang="en-US" sz="1400" b="1"/>
              <a:t> </a:t>
            </a:r>
            <a:r>
              <a:rPr lang="en-US" altLang="zh-TW" sz="1400" b="1">
                <a:ea typeface="+mn-lt"/>
              </a:rPr>
              <a:t>-</a:t>
            </a:r>
            <a:r>
              <a:rPr lang="zh-TW" sz="1400" b="1"/>
              <a:t> </a:t>
            </a:r>
            <a:r>
              <a:rPr lang="en-US" altLang="zh-TW" sz="1400" b="1">
                <a:ea typeface="+mn-lt"/>
              </a:rPr>
              <a:t>JavaScript</a:t>
            </a:r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55BEB25-D31E-50DF-2E0B-DA387D61E92F}"/>
              </a:ext>
            </a:extLst>
          </p:cNvPr>
          <p:cNvSpPr txBox="1"/>
          <p:nvPr/>
        </p:nvSpPr>
        <p:spPr>
          <a:xfrm>
            <a:off x="2703542" y="4482925"/>
            <a:ext cx="37394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Arial"/>
              </a:rPr>
              <a:t>按下登出後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Arial"/>
              </a:rPr>
              <a:t>,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Arial"/>
              </a:rPr>
              <a:t>後端會中斷使用者的使用權限並導回登入介面</a:t>
            </a:r>
            <a:r>
              <a:rPr lang="zh-TW" sz="1400">
                <a:cs typeface="Arial"/>
              </a:rPr>
              <a:t>。</a:t>
            </a:r>
          </a:p>
        </p:txBody>
      </p:sp>
      <p:pic>
        <p:nvPicPr>
          <p:cNvPr id="5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B9694228-42A4-42C4-D85C-CF6BDA5E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3A399991-57A0-F3E6-5C46-351B9284A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5" y="1456151"/>
            <a:ext cx="3486150" cy="2857500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097935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/>
              <a:t>送貨介面</a:t>
            </a:r>
            <a:r>
              <a:rPr lang="zh-TW" sz="1400" b="1"/>
              <a:t>架構</a:t>
            </a:r>
            <a:r>
              <a:rPr lang="zh-TW" altLang="en-US" sz="1400" b="1">
                <a:ea typeface="Arial Unicode MS"/>
              </a:rPr>
              <a:t> </a:t>
            </a:r>
            <a:r>
              <a:rPr lang="en-US" altLang="zh-TW" sz="1400" b="1">
                <a:ea typeface="+mn-lt"/>
              </a:rPr>
              <a:t>-</a:t>
            </a:r>
            <a:r>
              <a:rPr lang="zh-TW" sz="1400" b="1"/>
              <a:t> </a:t>
            </a:r>
            <a:r>
              <a:rPr lang="en-US" altLang="zh-TW" sz="1400" b="1">
                <a:ea typeface="+mn-lt"/>
              </a:rPr>
              <a:t>CSS</a:t>
            </a:r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pic>
        <p:nvPicPr>
          <p:cNvPr id="3" name="圖片 2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94399606-CD69-5ACF-3FDA-4AD327B48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5" y="1551214"/>
            <a:ext cx="2537377" cy="3461657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5" name="圖片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92EA7677-F99E-6514-ECBA-D0EC21F2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26" y="1553936"/>
            <a:ext cx="2174653" cy="3461657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6" name="圖片 5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6D7F3DA8-3190-A900-234E-AED1E286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54" y="1548493"/>
            <a:ext cx="2182747" cy="3461657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8" name="圖片 7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8253C112-897D-37A0-9CA6-3B49F241E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125" y="1551215"/>
            <a:ext cx="1588334" cy="3461657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9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2246B042-9ECA-0C33-4967-8127435B87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5231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FBEFE7-EE64-A8F6-DD18-70E95425E5B7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>
                <a:cs typeface="Arial"/>
              </a:rPr>
              <a:t>介面功能測試</a:t>
            </a: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840F3758-725D-1C45-BC02-ABFACC1A87A4}"/>
              </a:ext>
            </a:extLst>
          </p:cNvPr>
          <p:cNvSpPr/>
          <p:nvPr/>
        </p:nvSpPr>
        <p:spPr>
          <a:xfrm>
            <a:off x="2292639" y="1471538"/>
            <a:ext cx="4558722" cy="33019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</a:rPr>
              <a:t>測試影片</a:t>
            </a:r>
          </a:p>
        </p:txBody>
      </p:sp>
      <p:pic>
        <p:nvPicPr>
          <p:cNvPr id="7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F4D5321E-6087-A9E4-800C-BB56D99F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035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">
            <a:extLst>
              <a:ext uri="{FF2B5EF4-FFF2-40B4-BE49-F238E27FC236}">
                <a16:creationId xmlns:a16="http://schemas.microsoft.com/office/drawing/2014/main" id="{84702510-1940-165F-38F4-45ABAE1DA8C1}"/>
              </a:ext>
            </a:extLst>
          </p:cNvPr>
          <p:cNvSpPr txBox="1"/>
          <p:nvPr/>
        </p:nvSpPr>
        <p:spPr>
          <a:xfrm>
            <a:off x="5097658" y="2241219"/>
            <a:ext cx="3650806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EDEEE9C9-9A04-53BE-0D57-FE49EB8F0C3A}"/>
              </a:ext>
            </a:extLst>
          </p:cNvPr>
          <p:cNvSpPr txBox="1"/>
          <p:nvPr/>
        </p:nvSpPr>
        <p:spPr>
          <a:xfrm>
            <a:off x="6033762" y="1497999"/>
            <a:ext cx="267625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8FF216D4-0CBA-5A09-7B4E-9389F553E672}"/>
              </a:ext>
            </a:extLst>
          </p:cNvPr>
          <p:cNvSpPr txBox="1"/>
          <p:nvPr/>
        </p:nvSpPr>
        <p:spPr>
          <a:xfrm>
            <a:off x="5096517" y="1590332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1"/>
                </a:solidFill>
                <a:cs typeface="Arial" pitchFamily="34" charset="0"/>
              </a:rPr>
              <a:t>45</a:t>
            </a:r>
            <a:r>
              <a:rPr lang="en-US" altLang="ko-KR" sz="2000" b="1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A3B17A3F-E5E4-C011-30B9-5DF798932394}"/>
              </a:ext>
            </a:extLst>
          </p:cNvPr>
          <p:cNvSpPr txBox="1"/>
          <p:nvPr/>
        </p:nvSpPr>
        <p:spPr>
          <a:xfrm>
            <a:off x="5097658" y="1177903"/>
            <a:ext cx="1924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그림 개체 틀 8">
            <a:extLst>
              <a:ext uri="{FF2B5EF4-FFF2-40B4-BE49-F238E27FC236}">
                <a16:creationId xmlns:a16="http://schemas.microsoft.com/office/drawing/2014/main" id="{164D70AC-B521-DCEF-94E7-1216CEBC6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81898" y="1731279"/>
            <a:ext cx="3085597" cy="228186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001914-947B-B6B9-47AD-641ED49EA008}"/>
              </a:ext>
            </a:extLst>
          </p:cNvPr>
          <p:cNvSpPr txBox="1">
            <a:spLocks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400" b="1"/>
              <a:t>Insert the title of your subtitle Here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AB7FA5-B084-8F2F-BA17-DD5D0042D263}"/>
              </a:ext>
            </a:extLst>
          </p:cNvPr>
          <p:cNvGrpSpPr/>
          <p:nvPr/>
        </p:nvGrpSpPr>
        <p:grpSpPr>
          <a:xfrm>
            <a:off x="240506" y="226486"/>
            <a:ext cx="8903494" cy="954848"/>
            <a:chOff x="240506" y="226486"/>
            <a:chExt cx="8903494" cy="954848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5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前端 </a:t>
              </a:r>
              <a:r>
                <a:rPr lang="en-US" altLang="zh-TW" sz="2400" b="1">
                  <a:cs typeface="Arial"/>
                </a:rPr>
                <a:t>Web Design 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121BAE5-B61B-FC77-7D9B-867A0BF58F50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趙尉竣</a:t>
              </a:r>
              <a:endParaRPr lang="en-US" altLang="zh-TW" sz="1000" b="1">
                <a:cs typeface="Arial"/>
              </a:endParaRPr>
            </a:p>
          </p:txBody>
        </p:sp>
      </p:grpSp>
      <p:pic>
        <p:nvPicPr>
          <p:cNvPr id="6" name="圖片版面配置區 9" descr="一張含有 人的臉孔, 人員, 服裝, 禮服 的圖片&#10;&#10;自動產生的描述">
            <a:extLst>
              <a:ext uri="{FF2B5EF4-FFF2-40B4-BE49-F238E27FC236}">
                <a16:creationId xmlns:a16="http://schemas.microsoft.com/office/drawing/2014/main" id="{BF5AFCBC-B23C-252A-4A45-21121D01B3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89" b="6989"/>
          <a:stretch/>
        </p:blipFill>
        <p:spPr>
          <a:xfrm>
            <a:off x="8079705" y="105708"/>
            <a:ext cx="826332" cy="826332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2577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28507" y="2096149"/>
            <a:ext cx="5382908" cy="473576"/>
          </a:xfrm>
        </p:spPr>
        <p:txBody>
          <a:bodyPr lIns="91440" tIns="45720" rIns="91440" bIns="45720" anchor="ctr"/>
          <a:lstStyle/>
          <a:p>
            <a:r>
              <a:rPr lang="en-US" sz="5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6</a:t>
            </a:r>
            <a:r>
              <a:rPr lang="zh-TW" alt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 </a:t>
            </a:r>
            <a:r>
              <a:rPr 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- </a:t>
            </a:r>
            <a:r>
              <a:rPr lang="zh-TW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後端 </a:t>
            </a:r>
            <a:r>
              <a:rPr 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Web Server</a:t>
            </a:r>
            <a:endParaRPr lang="en-US" sz="3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89938" y="2713332"/>
            <a:ext cx="4572000" cy="288032"/>
          </a:xfrm>
        </p:spPr>
        <p:txBody>
          <a:bodyPr/>
          <a:lstStyle/>
          <a:p>
            <a:pPr lvl="0"/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負責人</a:t>
            </a:r>
            <a:r>
              <a:rPr lang="en-US" altLang="zh-TW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王亭馨</a:t>
            </a:r>
            <a:endParaRPr lang="en-US" altLang="ko-KR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8659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4A8161A4-3776-0CDC-2580-71F91BA751AC}"/>
              </a:ext>
            </a:extLst>
          </p:cNvPr>
          <p:cNvGrpSpPr/>
          <p:nvPr/>
        </p:nvGrpSpPr>
        <p:grpSpPr>
          <a:xfrm>
            <a:off x="123270" y="157867"/>
            <a:ext cx="8937921" cy="1039140"/>
            <a:chOff x="240506" y="142194"/>
            <a:chExt cx="8903494" cy="1039140"/>
          </a:xfrm>
        </p:grpSpPr>
        <p:sp>
          <p:nvSpPr>
            <p:cNvPr id="3" name="Round Same Side Corner Rectangle 3">
              <a:extLst>
                <a:ext uri="{FF2B5EF4-FFF2-40B4-BE49-F238E27FC236}">
                  <a16:creationId xmlns:a16="http://schemas.microsoft.com/office/drawing/2014/main" id="{4D36664D-A75C-AE95-F4D1-F49D465C329A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726F6D50-C715-8E62-FB9B-8A090655C92F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 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D41AA67-894A-F9ED-5DCB-89EFDFBBE854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6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67FF8088-3744-37EA-314B-3F631177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  <p:sp>
        <p:nvSpPr>
          <p:cNvPr id="54" name="文字版面配置區 105">
            <a:extLst>
              <a:ext uri="{FF2B5EF4-FFF2-40B4-BE49-F238E27FC236}">
                <a16:creationId xmlns:a16="http://schemas.microsoft.com/office/drawing/2014/main" id="{867C22CA-52C0-5C00-19EF-52A759FD6CD3}"/>
              </a:ext>
            </a:extLst>
          </p:cNvPr>
          <p:cNvSpPr txBox="1">
            <a:spLocks/>
          </p:cNvSpPr>
          <p:nvPr/>
        </p:nvSpPr>
        <p:spPr>
          <a:xfrm>
            <a:off x="3293843" y="927779"/>
            <a:ext cx="2316703" cy="3617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>
                <a:solidFill>
                  <a:srgbClr val="000000"/>
                </a:solidFill>
                <a:cs typeface="Arial"/>
              </a:rPr>
              <a:t>負責內容</a:t>
            </a:r>
          </a:p>
        </p:txBody>
      </p:sp>
      <p:grpSp>
        <p:nvGrpSpPr>
          <p:cNvPr id="88" name="Group 3">
            <a:extLst>
              <a:ext uri="{FF2B5EF4-FFF2-40B4-BE49-F238E27FC236}">
                <a16:creationId xmlns:a16="http://schemas.microsoft.com/office/drawing/2014/main" id="{AFBD07A1-34D5-3220-D244-F65BF98137FD}"/>
              </a:ext>
            </a:extLst>
          </p:cNvPr>
          <p:cNvGrpSpPr/>
          <p:nvPr/>
        </p:nvGrpSpPr>
        <p:grpSpPr>
          <a:xfrm>
            <a:off x="2631373" y="1992047"/>
            <a:ext cx="4615569" cy="2329636"/>
            <a:chOff x="2756102" y="1529122"/>
            <a:chExt cx="4615569" cy="2329636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94F26E5F-D824-50B8-2E59-7A1621074D28}"/>
                </a:ext>
              </a:extLst>
            </p:cNvPr>
            <p:cNvGrpSpPr/>
            <p:nvPr/>
          </p:nvGrpSpPr>
          <p:grpSpPr>
            <a:xfrm>
              <a:off x="2789328" y="1529122"/>
              <a:ext cx="4580284" cy="576064"/>
              <a:chOff x="490637" y="991377"/>
              <a:chExt cx="4580284" cy="576064"/>
            </a:xfrm>
          </p:grpSpPr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2FC3A8BE-E4EA-71F1-E91C-EDC6C98499AA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3769552" cy="470184"/>
                <a:chOff x="388861" y="1124918"/>
                <a:chExt cx="3769552" cy="470184"/>
              </a:xfrm>
            </p:grpSpPr>
            <p:sp>
              <p:nvSpPr>
                <p:cNvPr id="84" name="Round Same Side Corner Rectangle 3">
                  <a:extLst>
                    <a:ext uri="{FF2B5EF4-FFF2-40B4-BE49-F238E27FC236}">
                      <a16:creationId xmlns:a16="http://schemas.microsoft.com/office/drawing/2014/main" id="{7FC91A62-5CDF-D6F3-840F-A2969BCA8F50}"/>
                    </a:ext>
                  </a:extLst>
                </p:cNvPr>
                <p:cNvSpPr/>
                <p:nvPr/>
              </p:nvSpPr>
              <p:spPr>
                <a:xfrm rot="5400000">
                  <a:off x="2212698" y="-409366"/>
                  <a:ext cx="352677" cy="353875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AutoShape 92">
                  <a:extLst>
                    <a:ext uri="{FF2B5EF4-FFF2-40B4-BE49-F238E27FC236}">
                      <a16:creationId xmlns:a16="http://schemas.microsoft.com/office/drawing/2014/main" id="{E6A37161-2CA2-2EFC-8AFC-E429D0174CE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6362F576-FD96-989A-2F04-5CF65206C60B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1</a:t>
                  </a:r>
                  <a:endParaRPr lang="zh-TW" altLang="en-US"/>
                </a:p>
              </p:txBody>
            </p:sp>
          </p:grp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16ACD3E0-0194-DB45-1C20-F2E5D364BE8C}"/>
                  </a:ext>
                </a:extLst>
              </p:cNvPr>
              <p:cNvSpPr/>
              <p:nvPr/>
            </p:nvSpPr>
            <p:spPr>
              <a:xfrm>
                <a:off x="490637" y="991377"/>
                <a:ext cx="4580284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1C4BD8DB-623C-FAD9-EB45-1EBB7BF4D9C7}"/>
                </a:ext>
              </a:extLst>
            </p:cNvPr>
            <p:cNvGrpSpPr/>
            <p:nvPr/>
          </p:nvGrpSpPr>
          <p:grpSpPr>
            <a:xfrm>
              <a:off x="2756102" y="2121562"/>
              <a:ext cx="4469608" cy="569419"/>
              <a:chOff x="457411" y="991377"/>
              <a:chExt cx="4469608" cy="569419"/>
            </a:xfrm>
          </p:grpSpPr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9A7B0F27-E37B-2A5B-0B7D-46196772DC78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4436382" cy="470184"/>
                <a:chOff x="388861" y="1124918"/>
                <a:chExt cx="4436382" cy="470184"/>
              </a:xfrm>
            </p:grpSpPr>
            <p:sp>
              <p:nvSpPr>
                <p:cNvPr id="78" name="Round Same Side Corner Rectangle 3">
                  <a:extLst>
                    <a:ext uri="{FF2B5EF4-FFF2-40B4-BE49-F238E27FC236}">
                      <a16:creationId xmlns:a16="http://schemas.microsoft.com/office/drawing/2014/main" id="{CD937869-AF2E-C716-7B3A-5EDDBF1F9C63}"/>
                    </a:ext>
                  </a:extLst>
                </p:cNvPr>
                <p:cNvSpPr/>
                <p:nvPr/>
              </p:nvSpPr>
              <p:spPr>
                <a:xfrm rot="5400000">
                  <a:off x="2249247" y="-439270"/>
                  <a:ext cx="352677" cy="35985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AutoShape 92">
                  <a:extLst>
                    <a:ext uri="{FF2B5EF4-FFF2-40B4-BE49-F238E27FC236}">
                      <a16:creationId xmlns:a16="http://schemas.microsoft.com/office/drawing/2014/main" id="{4B7A4DB1-540D-F835-CB0A-0C82F2DC452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TextBox 6">
                  <a:extLst>
                    <a:ext uri="{FF2B5EF4-FFF2-40B4-BE49-F238E27FC236}">
                      <a16:creationId xmlns:a16="http://schemas.microsoft.com/office/drawing/2014/main" id="{F07CB93D-B96C-FC14-1005-65CF992283EF}"/>
                    </a:ext>
                  </a:extLst>
                </p:cNvPr>
                <p:cNvSpPr txBox="1"/>
                <p:nvPr/>
              </p:nvSpPr>
              <p:spPr bwMode="auto">
                <a:xfrm>
                  <a:off x="945796" y="1200048"/>
                  <a:ext cx="3879447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91440" tIns="45720" rIns="91440" bIns="4572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 b="1">
                      <a:solidFill>
                        <a:schemeClr val="bg1"/>
                      </a:solidFill>
                      <a:cs typeface="Arial"/>
                    </a:rPr>
                    <a:t> 資料庫API呼叫</a:t>
                  </a:r>
                  <a:endParaRPr lang="zh-TW" altLang="en-US" sz="14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19DFDEFD-4061-722D-8AE9-F456435C300F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2</a:t>
                  </a:r>
                  <a:endParaRPr lang="zh-TW" altLang="en-US"/>
                </a:p>
              </p:txBody>
            </p:sp>
          </p:grp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2FED8EA-984C-F4D8-FAAC-E9121D4282E4}"/>
                  </a:ext>
                </a:extLst>
              </p:cNvPr>
              <p:cNvSpPr/>
              <p:nvPr/>
            </p:nvSpPr>
            <p:spPr>
              <a:xfrm>
                <a:off x="457411" y="991377"/>
                <a:ext cx="4022074" cy="5694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CB6A9015-6974-9A88-1FED-11FD20CA1B9D}"/>
                </a:ext>
              </a:extLst>
            </p:cNvPr>
            <p:cNvGrpSpPr/>
            <p:nvPr/>
          </p:nvGrpSpPr>
          <p:grpSpPr>
            <a:xfrm>
              <a:off x="2789328" y="2714002"/>
              <a:ext cx="4580284" cy="576064"/>
              <a:chOff x="490637" y="991377"/>
              <a:chExt cx="4580284" cy="576064"/>
            </a:xfrm>
          </p:grpSpPr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752752B8-8D9E-274B-D610-B279E8BAE1E4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3802779" cy="470184"/>
                <a:chOff x="388861" y="1124918"/>
                <a:chExt cx="3802779" cy="470184"/>
              </a:xfrm>
            </p:grpSpPr>
            <p:sp>
              <p:nvSpPr>
                <p:cNvPr id="72" name="Round Same Side Corner Rectangle 3">
                  <a:extLst>
                    <a:ext uri="{FF2B5EF4-FFF2-40B4-BE49-F238E27FC236}">
                      <a16:creationId xmlns:a16="http://schemas.microsoft.com/office/drawing/2014/main" id="{8E4F4453-0E97-1F38-0BE4-ED16F5C887AB}"/>
                    </a:ext>
                  </a:extLst>
                </p:cNvPr>
                <p:cNvSpPr/>
                <p:nvPr/>
              </p:nvSpPr>
              <p:spPr>
                <a:xfrm rot="5400000">
                  <a:off x="2232634" y="-422657"/>
                  <a:ext cx="352677" cy="356533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AutoShape 92">
                  <a:extLst>
                    <a:ext uri="{FF2B5EF4-FFF2-40B4-BE49-F238E27FC236}">
                      <a16:creationId xmlns:a16="http://schemas.microsoft.com/office/drawing/2014/main" id="{44779D70-DB7E-2293-C658-1C79FE6340C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TextBox 6">
                  <a:extLst>
                    <a:ext uri="{FF2B5EF4-FFF2-40B4-BE49-F238E27FC236}">
                      <a16:creationId xmlns:a16="http://schemas.microsoft.com/office/drawing/2014/main" id="{4FC27068-6715-FC10-BE1D-510CCC09E8C0}"/>
                    </a:ext>
                  </a:extLst>
                </p:cNvPr>
                <p:cNvSpPr txBox="1"/>
                <p:nvPr/>
              </p:nvSpPr>
              <p:spPr bwMode="auto">
                <a:xfrm>
                  <a:off x="945796" y="1200048"/>
                  <a:ext cx="3088652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91440" tIns="45720" rIns="91440" bIns="4572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 b="1">
                      <a:solidFill>
                        <a:schemeClr val="bg1"/>
                      </a:solidFill>
                      <a:cs typeface="Arial"/>
                    </a:rPr>
                    <a:t>車控Server溝通</a:t>
                  </a:r>
                </a:p>
              </p:txBody>
            </p:sp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D8914925-31E0-245C-CF85-6DE02658EF60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3</a:t>
                  </a:r>
                  <a:endParaRPr lang="zh-TW" altLang="en-US"/>
                </a:p>
              </p:txBody>
            </p: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B9F0010-D8EC-33F8-F155-607261E174B2}"/>
                  </a:ext>
                </a:extLst>
              </p:cNvPr>
              <p:cNvSpPr/>
              <p:nvPr/>
            </p:nvSpPr>
            <p:spPr>
              <a:xfrm>
                <a:off x="490637" y="991377"/>
                <a:ext cx="4580284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F6143C6-5528-0BAB-06AF-072BCACDEC8E}"/>
                </a:ext>
              </a:extLst>
            </p:cNvPr>
            <p:cNvSpPr/>
            <p:nvPr/>
          </p:nvSpPr>
          <p:spPr>
            <a:xfrm>
              <a:off x="2791387" y="3282694"/>
              <a:ext cx="4580284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3499641C-607A-3419-E661-5AE2DA5CECF4}"/>
              </a:ext>
            </a:extLst>
          </p:cNvPr>
          <p:cNvSpPr txBox="1"/>
          <p:nvPr/>
        </p:nvSpPr>
        <p:spPr>
          <a:xfrm>
            <a:off x="3225140" y="212906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 b="1">
                <a:solidFill>
                  <a:srgbClr val="FFFFFF"/>
                </a:solidFill>
              </a:rPr>
              <a:t>網頁</a:t>
            </a:r>
            <a:r>
              <a:rPr lang="en-US" altLang="zh-TW" sz="1400" b="1">
                <a:solidFill>
                  <a:srgbClr val="FFFFFF"/>
                </a:solidFill>
              </a:rPr>
              <a:t>API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67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版面配置區 105">
            <a:extLst>
              <a:ext uri="{FF2B5EF4-FFF2-40B4-BE49-F238E27FC236}">
                <a16:creationId xmlns:a16="http://schemas.microsoft.com/office/drawing/2014/main" id="{DA65DF26-78F5-4BC8-85BA-47275F956761}"/>
              </a:ext>
            </a:extLst>
          </p:cNvPr>
          <p:cNvSpPr txBox="1">
            <a:spLocks/>
          </p:cNvSpPr>
          <p:nvPr/>
        </p:nvSpPr>
        <p:spPr>
          <a:xfrm>
            <a:off x="200279" y="901622"/>
            <a:ext cx="8374112" cy="324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400"/>
              <a:t>Server</a:t>
            </a:r>
            <a:r>
              <a:rPr lang="zh-TW" altLang="en-US" sz="1400"/>
              <a:t>呈現畫面</a:t>
            </a:r>
            <a:endParaRPr lang="ko-KR" altLang="en-US" sz="1400"/>
          </a:p>
        </p:txBody>
      </p:sp>
      <p:pic>
        <p:nvPicPr>
          <p:cNvPr id="8" name="圖形 7" descr="資料庫">
            <a:extLst>
              <a:ext uri="{FF2B5EF4-FFF2-40B4-BE49-F238E27FC236}">
                <a16:creationId xmlns:a16="http://schemas.microsoft.com/office/drawing/2014/main" id="{67517200-2D1A-49E6-8A4D-5CB1EB26A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630" y="3635647"/>
            <a:ext cx="524753" cy="524753"/>
          </a:xfrm>
          <a:prstGeom prst="rect">
            <a:avLst/>
          </a:prstGeom>
        </p:spPr>
      </p:pic>
      <p:pic>
        <p:nvPicPr>
          <p:cNvPr id="9" name="圖形 8" descr="循環流程圖">
            <a:extLst>
              <a:ext uri="{FF2B5EF4-FFF2-40B4-BE49-F238E27FC236}">
                <a16:creationId xmlns:a16="http://schemas.microsoft.com/office/drawing/2014/main" id="{851CDF72-114D-44A8-A2A7-FA00A9EA1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7789" y="4594792"/>
            <a:ext cx="576059" cy="5760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8AF2C1-F489-427E-8A51-DFAAB4E84C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38"/>
          <a:stretch/>
        </p:blipFill>
        <p:spPr>
          <a:xfrm>
            <a:off x="5030458" y="1731604"/>
            <a:ext cx="3537034" cy="2465886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7113009-F4FE-4D75-AE90-A7B3A3D79114}"/>
              </a:ext>
            </a:extLst>
          </p:cNvPr>
          <p:cNvSpPr/>
          <p:nvPr/>
        </p:nvSpPr>
        <p:spPr>
          <a:xfrm>
            <a:off x="5033081" y="1732331"/>
            <a:ext cx="3534411" cy="575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C9F366B-04D6-4534-8806-564EFB6A8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8" y="1693336"/>
            <a:ext cx="3797540" cy="254560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5C9E3FF-636C-430F-86D0-1E23DE8C8D4D}"/>
              </a:ext>
            </a:extLst>
          </p:cNvPr>
          <p:cNvSpPr/>
          <p:nvPr/>
        </p:nvSpPr>
        <p:spPr>
          <a:xfrm>
            <a:off x="387883" y="2109439"/>
            <a:ext cx="2181266" cy="1346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4A137337-F056-41C2-8CAD-93261DB67F06}"/>
              </a:ext>
            </a:extLst>
          </p:cNvPr>
          <p:cNvSpPr/>
          <p:nvPr/>
        </p:nvSpPr>
        <p:spPr>
          <a:xfrm>
            <a:off x="3836985" y="4301383"/>
            <a:ext cx="1800200" cy="5805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登入成功</a:t>
            </a:r>
            <a:endParaRPr lang="en-US" altLang="zh-TW"/>
          </a:p>
          <a:p>
            <a:pPr algn="ctr"/>
            <a:r>
              <a:rPr lang="en-US" altLang="ko-KR"/>
              <a:t>(</a:t>
            </a:r>
            <a:r>
              <a:rPr lang="zh-TW" altLang="en-US"/>
              <a:t>核對資料無誤</a:t>
            </a:r>
            <a:r>
              <a:rPr lang="en-US" altLang="zh-TW"/>
              <a:t>)</a:t>
            </a:r>
            <a:endParaRPr lang="ko-KR" alt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08F64E20-39C8-447B-9A88-AE18DFC48F2C}"/>
              </a:ext>
            </a:extLst>
          </p:cNvPr>
          <p:cNvSpPr/>
          <p:nvPr/>
        </p:nvSpPr>
        <p:spPr>
          <a:xfrm>
            <a:off x="1708333" y="1220392"/>
            <a:ext cx="1332252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Server</a:t>
            </a:r>
            <a:r>
              <a:rPr lang="zh-TW" altLang="en-US"/>
              <a:t>畫面</a:t>
            </a:r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4D2C0F-7681-48FA-A1CE-8B834A15916D}"/>
              </a:ext>
            </a:extLst>
          </p:cNvPr>
          <p:cNvSpPr/>
          <p:nvPr/>
        </p:nvSpPr>
        <p:spPr>
          <a:xfrm>
            <a:off x="6134769" y="1223807"/>
            <a:ext cx="1332252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DB</a:t>
            </a:r>
            <a:r>
              <a:rPr lang="zh-TW" altLang="en-US"/>
              <a:t>畫面</a:t>
            </a:r>
            <a:endParaRPr lang="ko-KR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DE25729-0624-AF81-3D06-3EDEA1C051E1}"/>
              </a:ext>
            </a:extLst>
          </p:cNvPr>
          <p:cNvGrpSpPr/>
          <p:nvPr/>
        </p:nvGrpSpPr>
        <p:grpSpPr>
          <a:xfrm>
            <a:off x="153349" y="150347"/>
            <a:ext cx="8937921" cy="1039140"/>
            <a:chOff x="240506" y="142194"/>
            <a:chExt cx="8903494" cy="1039140"/>
          </a:xfrm>
        </p:grpSpPr>
        <p:sp>
          <p:nvSpPr>
            <p:cNvPr id="3" name="Round Same Side Corner Rectangle 3">
              <a:extLst>
                <a:ext uri="{FF2B5EF4-FFF2-40B4-BE49-F238E27FC236}">
                  <a16:creationId xmlns:a16="http://schemas.microsoft.com/office/drawing/2014/main" id="{29BA5129-6D8F-343D-7C03-95B6A6A217BB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8324B5CE-0B64-4D85-02E7-A9BDBD4F9F4D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6 </a:t>
              </a:r>
              <a:r>
                <a:rPr lang="en-US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 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B96D013-A8CB-6ED8-4CEB-E531DC486F76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6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91F39826-8577-6046-4042-D9CD2C42F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  <p:sp>
        <p:nvSpPr>
          <p:cNvPr id="15" name="Rectangle 27">
            <a:extLst>
              <a:ext uri="{FF2B5EF4-FFF2-40B4-BE49-F238E27FC236}">
                <a16:creationId xmlns:a16="http://schemas.microsoft.com/office/drawing/2014/main" id="{9FAEDB81-A17D-996D-5AE3-9F59218429CF}"/>
              </a:ext>
            </a:extLst>
          </p:cNvPr>
          <p:cNvSpPr/>
          <p:nvPr/>
        </p:nvSpPr>
        <p:spPr>
          <a:xfrm>
            <a:off x="1120853" y="2431016"/>
            <a:ext cx="1178337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正確密碼</a:t>
            </a:r>
            <a:endParaRPr lang="ko-KR" altLang="en-US"/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2F9C1AA4-0330-BC5F-3A63-4D23F7D5EF78}"/>
              </a:ext>
            </a:extLst>
          </p:cNvPr>
          <p:cNvSpPr/>
          <p:nvPr/>
        </p:nvSpPr>
        <p:spPr>
          <a:xfrm>
            <a:off x="1572736" y="3494271"/>
            <a:ext cx="1178337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正確密碼</a:t>
            </a:r>
            <a:endParaRPr lang="ko-KR" altLang="en-US"/>
          </a:p>
        </p:txBody>
      </p:sp>
      <p:cxnSp>
        <p:nvCxnSpPr>
          <p:cNvPr id="19" name="直線接點 14">
            <a:extLst>
              <a:ext uri="{FF2B5EF4-FFF2-40B4-BE49-F238E27FC236}">
                <a16:creationId xmlns:a16="http://schemas.microsoft.com/office/drawing/2014/main" id="{02ABBCC1-C2BE-551A-C8B2-7D4A467494EA}"/>
              </a:ext>
            </a:extLst>
          </p:cNvPr>
          <p:cNvCxnSpPr>
            <a:cxnSpLocks/>
          </p:cNvCxnSpPr>
          <p:nvPr/>
        </p:nvCxnSpPr>
        <p:spPr>
          <a:xfrm flipV="1">
            <a:off x="460177" y="2604012"/>
            <a:ext cx="634318" cy="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直線接點 14">
            <a:extLst>
              <a:ext uri="{FF2B5EF4-FFF2-40B4-BE49-F238E27FC236}">
                <a16:creationId xmlns:a16="http://schemas.microsoft.com/office/drawing/2014/main" id="{14ABF0EF-59CA-27FC-E59E-59497A0103A3}"/>
              </a:ext>
            </a:extLst>
          </p:cNvPr>
          <p:cNvCxnSpPr>
            <a:cxnSpLocks/>
          </p:cNvCxnSpPr>
          <p:nvPr/>
        </p:nvCxnSpPr>
        <p:spPr>
          <a:xfrm flipV="1">
            <a:off x="1788547" y="3330802"/>
            <a:ext cx="674190" cy="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1758BC-B4DB-431E-8770-1C5B0837AA5B}"/>
              </a:ext>
            </a:extLst>
          </p:cNvPr>
          <p:cNvCxnSpPr/>
          <p:nvPr/>
        </p:nvCxnSpPr>
        <p:spPr>
          <a:xfrm flipV="1">
            <a:off x="2719277" y="2178346"/>
            <a:ext cx="2230178" cy="108584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1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版面配置區 105">
            <a:extLst>
              <a:ext uri="{FF2B5EF4-FFF2-40B4-BE49-F238E27FC236}">
                <a16:creationId xmlns:a16="http://schemas.microsoft.com/office/drawing/2014/main" id="{DA65DF26-78F5-4BC8-85BA-47275F956761}"/>
              </a:ext>
            </a:extLst>
          </p:cNvPr>
          <p:cNvSpPr txBox="1">
            <a:spLocks/>
          </p:cNvSpPr>
          <p:nvPr/>
        </p:nvSpPr>
        <p:spPr>
          <a:xfrm>
            <a:off x="388273" y="871543"/>
            <a:ext cx="8374112" cy="324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400"/>
              <a:t>Server</a:t>
            </a:r>
            <a:r>
              <a:rPr lang="zh-TW" altLang="en-US" sz="1400"/>
              <a:t>呈現畫面</a:t>
            </a:r>
            <a:endParaRPr lang="ko-KR" altLang="en-US" sz="140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725C051-A38E-4D33-9F91-5849278C5B5F}"/>
              </a:ext>
            </a:extLst>
          </p:cNvPr>
          <p:cNvSpPr/>
          <p:nvPr/>
        </p:nvSpPr>
        <p:spPr>
          <a:xfrm>
            <a:off x="1616391" y="1064244"/>
            <a:ext cx="1332252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Server</a:t>
            </a:r>
            <a:r>
              <a:rPr lang="zh-TW" altLang="en-US"/>
              <a:t>畫面</a:t>
            </a:r>
            <a:endParaRPr lang="ko-KR" altLang="en-US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36C0FDBE-4D30-4D04-81DB-27BE34110734}"/>
              </a:ext>
            </a:extLst>
          </p:cNvPr>
          <p:cNvSpPr/>
          <p:nvPr/>
        </p:nvSpPr>
        <p:spPr>
          <a:xfrm>
            <a:off x="3891350" y="4289677"/>
            <a:ext cx="1844161" cy="59810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登入失敗</a:t>
            </a:r>
            <a:endParaRPr lang="en-US" altLang="zh-TW"/>
          </a:p>
          <a:p>
            <a:pPr algn="ctr"/>
            <a:r>
              <a:rPr lang="en-US" altLang="ko-KR"/>
              <a:t>(</a:t>
            </a:r>
            <a:r>
              <a:rPr lang="zh-TW" altLang="en-US"/>
              <a:t>核對資料錯誤</a:t>
            </a:r>
            <a:r>
              <a:rPr lang="en-US" altLang="zh-TW"/>
              <a:t>)</a:t>
            </a:r>
            <a:endParaRPr lang="ko-KR" altLang="en-US"/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7488566-AA6E-48FC-B5ED-D8C2FF2BECB3}"/>
              </a:ext>
            </a:extLst>
          </p:cNvPr>
          <p:cNvSpPr/>
          <p:nvPr/>
        </p:nvSpPr>
        <p:spPr>
          <a:xfrm>
            <a:off x="6056444" y="1066880"/>
            <a:ext cx="1332252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跳轉畫面</a:t>
            </a:r>
            <a:endParaRPr lang="ko-KR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ADAFCCF-711C-4B48-8161-62FB69EB7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81" y="1584600"/>
            <a:ext cx="3030444" cy="2566261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EDCA03-37AE-4840-B02A-5DA76ABBFE96}"/>
              </a:ext>
            </a:extLst>
          </p:cNvPr>
          <p:cNvSpPr/>
          <p:nvPr/>
        </p:nvSpPr>
        <p:spPr>
          <a:xfrm>
            <a:off x="5235581" y="2124394"/>
            <a:ext cx="2100477" cy="93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DDF23D7-B394-45AC-840F-198A0AFC4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6" y="1591688"/>
            <a:ext cx="3759977" cy="256626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070EE44-93AE-4102-9B1A-DC796C140660}"/>
              </a:ext>
            </a:extLst>
          </p:cNvPr>
          <p:cNvSpPr/>
          <p:nvPr/>
        </p:nvSpPr>
        <p:spPr>
          <a:xfrm>
            <a:off x="410163" y="2158197"/>
            <a:ext cx="1953330" cy="1054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3B97976-3966-43EF-827D-E8BCDBB1AB35}"/>
              </a:ext>
            </a:extLst>
          </p:cNvPr>
          <p:cNvCxnSpPr>
            <a:cxnSpLocks/>
          </p:cNvCxnSpPr>
          <p:nvPr/>
        </p:nvCxnSpPr>
        <p:spPr>
          <a:xfrm>
            <a:off x="410163" y="2405176"/>
            <a:ext cx="614382" cy="57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9862D2B-2816-4F79-8F37-B96738D6C8D4}"/>
              </a:ext>
            </a:extLst>
          </p:cNvPr>
          <p:cNvCxnSpPr>
            <a:cxnSpLocks/>
          </p:cNvCxnSpPr>
          <p:nvPr/>
        </p:nvCxnSpPr>
        <p:spPr>
          <a:xfrm flipV="1">
            <a:off x="1705667" y="3057583"/>
            <a:ext cx="606513" cy="66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Rectangle 27">
            <a:extLst>
              <a:ext uri="{FF2B5EF4-FFF2-40B4-BE49-F238E27FC236}">
                <a16:creationId xmlns:a16="http://schemas.microsoft.com/office/drawing/2014/main" id="{2472EC45-2525-4199-B8B3-9CEB91CB4CF4}"/>
              </a:ext>
            </a:extLst>
          </p:cNvPr>
          <p:cNvSpPr/>
          <p:nvPr/>
        </p:nvSpPr>
        <p:spPr>
          <a:xfrm>
            <a:off x="1111410" y="2155758"/>
            <a:ext cx="1178337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正確密碼</a:t>
            </a:r>
            <a:endParaRPr lang="ko-KR" altLang="en-US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49E8EBD3-9777-4B85-A8F0-C83453818DC7}"/>
              </a:ext>
            </a:extLst>
          </p:cNvPr>
          <p:cNvSpPr/>
          <p:nvPr/>
        </p:nvSpPr>
        <p:spPr>
          <a:xfrm>
            <a:off x="2363477" y="2873503"/>
            <a:ext cx="117898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錯誤密碼</a:t>
            </a:r>
            <a:endParaRPr lang="ko-KR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8628612-8B62-FE4B-AB04-A1C7C13A6F0E}"/>
              </a:ext>
            </a:extLst>
          </p:cNvPr>
          <p:cNvGrpSpPr/>
          <p:nvPr/>
        </p:nvGrpSpPr>
        <p:grpSpPr>
          <a:xfrm>
            <a:off x="123270" y="157867"/>
            <a:ext cx="8937921" cy="1039140"/>
            <a:chOff x="240506" y="142194"/>
            <a:chExt cx="8903494" cy="1039140"/>
          </a:xfrm>
        </p:grpSpPr>
        <p:sp>
          <p:nvSpPr>
            <p:cNvPr id="3" name="Round Same Side Corner Rectangle 3">
              <a:extLst>
                <a:ext uri="{FF2B5EF4-FFF2-40B4-BE49-F238E27FC236}">
                  <a16:creationId xmlns:a16="http://schemas.microsoft.com/office/drawing/2014/main" id="{439C4A22-DBB8-D6B3-D94C-9B02447783C2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F2539E2D-FCB9-0885-8CC0-EEDC483D4A9A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ea typeface="+mn-lt"/>
                  <a:cs typeface="Arial"/>
                </a:rPr>
                <a:t>-</a:t>
              </a:r>
              <a:r>
                <a:rPr lang="en-US" altLang="zh-TW" sz="2400" b="1">
                  <a:cs typeface="Arial"/>
                </a:rPr>
                <a:t> </a:t>
              </a:r>
              <a:r>
                <a:rPr lang="zh-TW" altLang="en-US" sz="2400" b="1">
                  <a:cs typeface="Arial"/>
                </a:rPr>
                <a:t>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F71E3EC-E4EE-CCB0-3AB2-007489D5CCBB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6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50603DEE-B778-0FF9-5223-E90ECDE19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77691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版面配置區 105">
            <a:extLst>
              <a:ext uri="{FF2B5EF4-FFF2-40B4-BE49-F238E27FC236}">
                <a16:creationId xmlns:a16="http://schemas.microsoft.com/office/drawing/2014/main" id="{DA65DF26-78F5-4BC8-85BA-47275F956761}"/>
              </a:ext>
            </a:extLst>
          </p:cNvPr>
          <p:cNvSpPr txBox="1">
            <a:spLocks/>
          </p:cNvSpPr>
          <p:nvPr/>
        </p:nvSpPr>
        <p:spPr>
          <a:xfrm>
            <a:off x="410832" y="871543"/>
            <a:ext cx="8374112" cy="324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/>
              <a:t>網頁</a:t>
            </a:r>
            <a:r>
              <a:rPr lang="en-US" altLang="zh-TW" sz="1400"/>
              <a:t>API:</a:t>
            </a:r>
            <a:r>
              <a:rPr lang="zh-TW" altLang="en-US" sz="1400"/>
              <a:t>獲取使用者員工編號及密碼</a:t>
            </a:r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849F8A23-B1E9-4567-9E71-A9BB50F7C45C}"/>
              </a:ext>
            </a:extLst>
          </p:cNvPr>
          <p:cNvSpPr/>
          <p:nvPr/>
        </p:nvSpPr>
        <p:spPr>
          <a:xfrm>
            <a:off x="1547664" y="1146961"/>
            <a:ext cx="1332252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調用</a:t>
            </a:r>
            <a:r>
              <a:rPr lang="en-US" altLang="zh-TW"/>
              <a:t>API</a:t>
            </a:r>
            <a:endParaRPr lang="ko-KR" altLang="en-US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62A1826-3DC2-49F9-9749-346A6B78839B}"/>
              </a:ext>
            </a:extLst>
          </p:cNvPr>
          <p:cNvSpPr/>
          <p:nvPr/>
        </p:nvSpPr>
        <p:spPr>
          <a:xfrm>
            <a:off x="6056444" y="1194716"/>
            <a:ext cx="1332252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用戶驗證</a:t>
            </a:r>
            <a:endParaRPr lang="ko-KR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61B78A4-331A-4719-B3F9-486D2585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4" y="1844685"/>
            <a:ext cx="4157696" cy="77073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FC25F48-5901-4069-9F59-DD180DF2D79E}"/>
              </a:ext>
            </a:extLst>
          </p:cNvPr>
          <p:cNvSpPr/>
          <p:nvPr/>
        </p:nvSpPr>
        <p:spPr>
          <a:xfrm>
            <a:off x="169084" y="2309360"/>
            <a:ext cx="2818740" cy="306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B3FAB980-FCF6-4779-A5C8-0908CFC7F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77" y="1833902"/>
            <a:ext cx="4232985" cy="286617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5CEB3D8-5E0D-41DF-AE10-AD8F9080DC10}"/>
              </a:ext>
            </a:extLst>
          </p:cNvPr>
          <p:cNvSpPr/>
          <p:nvPr/>
        </p:nvSpPr>
        <p:spPr>
          <a:xfrm>
            <a:off x="4602814" y="2398399"/>
            <a:ext cx="4228729" cy="2300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EF21742F-5339-4C18-857B-91B863432623}"/>
              </a:ext>
            </a:extLst>
          </p:cNvPr>
          <p:cNvSpPr txBox="1"/>
          <p:nvPr/>
        </p:nvSpPr>
        <p:spPr>
          <a:xfrm>
            <a:off x="889164" y="3363838"/>
            <a:ext cx="28187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調用連接資料庫的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API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以完成資料核對並回應至前端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E7C41D6-4ADE-B3CE-FC17-5796D6AAA65A}"/>
              </a:ext>
            </a:extLst>
          </p:cNvPr>
          <p:cNvGrpSpPr/>
          <p:nvPr/>
        </p:nvGrpSpPr>
        <p:grpSpPr>
          <a:xfrm>
            <a:off x="123270" y="112749"/>
            <a:ext cx="8937921" cy="1039140"/>
            <a:chOff x="240506" y="142194"/>
            <a:chExt cx="8903494" cy="1039140"/>
          </a:xfrm>
        </p:grpSpPr>
        <p:sp>
          <p:nvSpPr>
            <p:cNvPr id="3" name="Round Same Side Corner Rectangle 3">
              <a:extLst>
                <a:ext uri="{FF2B5EF4-FFF2-40B4-BE49-F238E27FC236}">
                  <a16:creationId xmlns:a16="http://schemas.microsoft.com/office/drawing/2014/main" id="{9A428144-2686-933C-DEE9-8AB6395CA363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0A570DA5-9ECF-8545-B683-CE71FCE0C847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6 </a:t>
              </a:r>
              <a:r>
                <a:rPr lang="en-US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 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F7E6AEE-E7B0-6D3A-9665-C9582CF8FE59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6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F63AC35C-F05E-007E-B828-DD940F92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9569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DE34FBA-F909-04DA-DD52-EC1C25C5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2" y="1630279"/>
            <a:ext cx="3978401" cy="3025941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sp>
        <p:nvSpPr>
          <p:cNvPr id="26" name="Rectangle 27">
            <a:extLst>
              <a:ext uri="{FF2B5EF4-FFF2-40B4-BE49-F238E27FC236}">
                <a16:creationId xmlns:a16="http://schemas.microsoft.com/office/drawing/2014/main" id="{E7FE4038-A832-4EFA-8B83-C4F8C18348F8}"/>
              </a:ext>
            </a:extLst>
          </p:cNvPr>
          <p:cNvSpPr/>
          <p:nvPr/>
        </p:nvSpPr>
        <p:spPr>
          <a:xfrm>
            <a:off x="1958377" y="1067820"/>
            <a:ext cx="1332252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前端畫面</a:t>
            </a:r>
            <a:endParaRPr lang="ko-KR" altLang="en-US"/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555F6F48-AD3B-4DAB-9C34-6876D89B65C1}"/>
              </a:ext>
            </a:extLst>
          </p:cNvPr>
          <p:cNvGrpSpPr/>
          <p:nvPr/>
        </p:nvGrpSpPr>
        <p:grpSpPr>
          <a:xfrm>
            <a:off x="5434582" y="2563403"/>
            <a:ext cx="3888432" cy="1010656"/>
            <a:chOff x="2217871" y="1441626"/>
            <a:chExt cx="2835932" cy="744849"/>
          </a:xfrm>
        </p:grpSpPr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59168FFF-967B-41A9-A58D-A873284F5DA9}"/>
                </a:ext>
              </a:extLst>
            </p:cNvPr>
            <p:cNvSpPr txBox="1"/>
            <p:nvPr/>
          </p:nvSpPr>
          <p:spPr>
            <a:xfrm>
              <a:off x="2217871" y="1800864"/>
              <a:ext cx="2835932" cy="3856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zh-TW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1.</a:t>
              </a:r>
              <a:r>
                <a:rPr lang="zh-TW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將部門代號傳到Robot Server</a:t>
              </a:r>
              <a:endPara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zh-TW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2.</a:t>
              </a:r>
              <a:r>
                <a:rPr lang="zh-TW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於此同時將輸入紀錄</a:t>
              </a:r>
              <a:r>
                <a:rPr lang="zh-TW" altLang="en-US" sz="1400" b="1">
                  <a:solidFill>
                    <a:srgbClr val="FF0000"/>
                  </a:solidFill>
                  <a:cs typeface="Arial"/>
                </a:rPr>
                <a:t>即時</a:t>
              </a:r>
              <a:r>
                <a:rPr lang="zh-TW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存入資料庫</a:t>
              </a:r>
              <a:endPara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F62845E5-B33D-416B-9031-5769A9C8187F}"/>
                </a:ext>
              </a:extLst>
            </p:cNvPr>
            <p:cNvSpPr txBox="1"/>
            <p:nvPr/>
          </p:nvSpPr>
          <p:spPr>
            <a:xfrm>
              <a:off x="2217871" y="1441626"/>
              <a:ext cx="2835932" cy="2268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zh-TW" altLang="en-US" sz="1400" b="1">
                  <a:solidFill>
                    <a:schemeClr val="accent1"/>
                  </a:solidFill>
                  <a:cs typeface="Arial"/>
                </a:rPr>
                <a:t>按下呼叫按鈕後</a:t>
              </a:r>
              <a:r>
                <a:rPr lang="en-US" altLang="zh-TW" sz="1400" b="1">
                  <a:solidFill>
                    <a:schemeClr val="accent1"/>
                  </a:solidFill>
                  <a:cs typeface="Arial"/>
                </a:rPr>
                <a:t>:</a:t>
              </a:r>
              <a:endParaRPr lang="ko-KR" altLang="en-US" sz="1400" b="1">
                <a:solidFill>
                  <a:schemeClr val="accent1"/>
                </a:solidFill>
                <a:cs typeface="Arial"/>
              </a:endParaRPr>
            </a:p>
          </p:txBody>
        </p:sp>
      </p:grpSp>
      <p:sp>
        <p:nvSpPr>
          <p:cNvPr id="29" name="文字版面配置區 105">
            <a:extLst>
              <a:ext uri="{FF2B5EF4-FFF2-40B4-BE49-F238E27FC236}">
                <a16:creationId xmlns:a16="http://schemas.microsoft.com/office/drawing/2014/main" id="{DA65DF26-78F5-4BC8-85BA-47275F956761}"/>
              </a:ext>
            </a:extLst>
          </p:cNvPr>
          <p:cNvSpPr txBox="1">
            <a:spLocks/>
          </p:cNvSpPr>
          <p:nvPr/>
        </p:nvSpPr>
        <p:spPr>
          <a:xfrm>
            <a:off x="388273" y="841464"/>
            <a:ext cx="8374112" cy="3241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與自走車溝通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5BA870-6E92-4305-BEF9-8EAB6B51EAFE}"/>
              </a:ext>
            </a:extLst>
          </p:cNvPr>
          <p:cNvSpPr/>
          <p:nvPr/>
        </p:nvSpPr>
        <p:spPr>
          <a:xfrm>
            <a:off x="1955657" y="3442938"/>
            <a:ext cx="1111584" cy="473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Straight Arrow Connector 21">
            <a:extLst>
              <a:ext uri="{FF2B5EF4-FFF2-40B4-BE49-F238E27FC236}">
                <a16:creationId xmlns:a16="http://schemas.microsoft.com/office/drawing/2014/main" id="{6E25E5C6-149A-443B-A15E-0186A25F257D}"/>
              </a:ext>
            </a:extLst>
          </p:cNvPr>
          <p:cNvCxnSpPr>
            <a:cxnSpLocks/>
          </p:cNvCxnSpPr>
          <p:nvPr/>
        </p:nvCxnSpPr>
        <p:spPr>
          <a:xfrm>
            <a:off x="4653293" y="3177893"/>
            <a:ext cx="686978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588903BE-D3D5-D3F5-7A7C-207D4D7B6E55}"/>
              </a:ext>
            </a:extLst>
          </p:cNvPr>
          <p:cNvGrpSpPr/>
          <p:nvPr/>
        </p:nvGrpSpPr>
        <p:grpSpPr>
          <a:xfrm>
            <a:off x="100711" y="157867"/>
            <a:ext cx="8937921" cy="1039140"/>
            <a:chOff x="240506" y="142194"/>
            <a:chExt cx="8903494" cy="1039140"/>
          </a:xfrm>
        </p:grpSpPr>
        <p:sp>
          <p:nvSpPr>
            <p:cNvPr id="3" name="Round Same Side Corner Rectangle 3">
              <a:extLst>
                <a:ext uri="{FF2B5EF4-FFF2-40B4-BE49-F238E27FC236}">
                  <a16:creationId xmlns:a16="http://schemas.microsoft.com/office/drawing/2014/main" id="{2DCA8B5C-43F3-0D82-2E76-D76B3BCC57E4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06C8C823-A02D-C8F6-B62E-7160CC85DD00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 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8AAEA86-7888-85E4-FD21-8717E33940DB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6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77EB1CCB-4061-5C78-F904-43003C71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79315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版面配置區 105">
            <a:extLst>
              <a:ext uri="{FF2B5EF4-FFF2-40B4-BE49-F238E27FC236}">
                <a16:creationId xmlns:a16="http://schemas.microsoft.com/office/drawing/2014/main" id="{DA65DF26-78F5-4BC8-85BA-47275F956761}"/>
              </a:ext>
            </a:extLst>
          </p:cNvPr>
          <p:cNvSpPr txBox="1">
            <a:spLocks/>
          </p:cNvSpPr>
          <p:nvPr/>
        </p:nvSpPr>
        <p:spPr>
          <a:xfrm>
            <a:off x="410832" y="841464"/>
            <a:ext cx="8374112" cy="3241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與自走車溝通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24" name="Picture 2" descr="https://cdn.discordapp.com/attachments/1241551946821931021/1255353088928256071/image.png?ex=667cd22b&amp;is=667b80ab&amp;hm=f170e3f04b9639c48fe64b2e0c86ac17a6fb8203d9df64fda53006c2960bae65&amp;=">
            <a:extLst>
              <a:ext uri="{FF2B5EF4-FFF2-40B4-BE49-F238E27FC236}">
                <a16:creationId xmlns:a16="http://schemas.microsoft.com/office/drawing/2014/main" id="{62B50C2E-B24E-4723-B87C-2482C20D8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" y="1242901"/>
            <a:ext cx="8471701" cy="11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14B3861E-58A0-443F-A3B7-FA9C9503DDC6}"/>
              </a:ext>
            </a:extLst>
          </p:cNvPr>
          <p:cNvSpPr/>
          <p:nvPr/>
        </p:nvSpPr>
        <p:spPr>
          <a:xfrm>
            <a:off x="536431" y="1828192"/>
            <a:ext cx="8406119" cy="371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0BA2EAD-85AB-4D6F-B79A-E9608F7323AF}"/>
              </a:ext>
            </a:extLst>
          </p:cNvPr>
          <p:cNvSpPr/>
          <p:nvPr/>
        </p:nvSpPr>
        <p:spPr>
          <a:xfrm>
            <a:off x="533616" y="1244506"/>
            <a:ext cx="5372793" cy="58082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版面配置區 105">
            <a:extLst>
              <a:ext uri="{FF2B5EF4-FFF2-40B4-BE49-F238E27FC236}">
                <a16:creationId xmlns:a16="http://schemas.microsoft.com/office/drawing/2014/main" id="{C204F4FF-26F3-421B-ABC4-CA533864AC5A}"/>
              </a:ext>
            </a:extLst>
          </p:cNvPr>
          <p:cNvSpPr txBox="1">
            <a:spLocks/>
          </p:cNvSpPr>
          <p:nvPr/>
        </p:nvSpPr>
        <p:spPr>
          <a:xfrm>
            <a:off x="103557" y="1248670"/>
            <a:ext cx="521814" cy="38335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1">
                <a:solidFill>
                  <a:srgbClr val="00B050"/>
                </a:solidFill>
                <a:cs typeface="Arial"/>
              </a:rPr>
              <a:t>1</a:t>
            </a:r>
          </a:p>
        </p:txBody>
      </p:sp>
      <p:grpSp>
        <p:nvGrpSpPr>
          <p:cNvPr id="32" name="Group 16">
            <a:extLst>
              <a:ext uri="{FF2B5EF4-FFF2-40B4-BE49-F238E27FC236}">
                <a16:creationId xmlns:a16="http://schemas.microsoft.com/office/drawing/2014/main" id="{49FECD0D-5AD9-42F0-971C-5B8A990158D3}"/>
              </a:ext>
            </a:extLst>
          </p:cNvPr>
          <p:cNvGrpSpPr/>
          <p:nvPr/>
        </p:nvGrpSpPr>
        <p:grpSpPr>
          <a:xfrm>
            <a:off x="523631" y="2974382"/>
            <a:ext cx="3486107" cy="1010652"/>
            <a:chOff x="2212007" y="1441626"/>
            <a:chExt cx="2906302" cy="744848"/>
          </a:xfrm>
        </p:grpSpPr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BF3BA48D-1EAA-4AD2-8C50-F41536FAC6EE}"/>
                </a:ext>
              </a:extLst>
            </p:cNvPr>
            <p:cNvSpPr txBox="1"/>
            <p:nvPr/>
          </p:nvSpPr>
          <p:spPr>
            <a:xfrm>
              <a:off x="2212007" y="1800863"/>
              <a:ext cx="2906302" cy="3856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zh-TW" sz="1400">
                  <a:cs typeface="Arial"/>
                </a:rPr>
                <a:t>1.</a:t>
              </a:r>
              <a:r>
                <a:rPr lang="zh-TW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將部門代號傳到</a:t>
              </a:r>
              <a:r>
                <a:rPr lang="en-US" altLang="zh-TW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Robot</a:t>
              </a:r>
              <a:r>
                <a:rPr lang="zh-TW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zh-TW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Server</a:t>
              </a:r>
              <a:endPara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zh-TW" sz="1400">
                  <a:cs typeface="Arial"/>
                </a:rPr>
                <a:t>2.</a:t>
              </a:r>
              <a:r>
                <a:rPr lang="zh-TW" altLang="en-US" sz="1400">
                  <a:cs typeface="Arial"/>
                </a:rPr>
                <a:t>於此同時將輸入紀錄</a:t>
              </a:r>
              <a:r>
                <a:rPr lang="zh-TW" altLang="en-US" sz="1400" b="1">
                  <a:solidFill>
                    <a:srgbClr val="FF0000"/>
                  </a:solidFill>
                  <a:cs typeface="Arial"/>
                </a:rPr>
                <a:t>即時</a:t>
              </a:r>
              <a:r>
                <a:rPr lang="zh-TW" altLang="en-US" sz="1400">
                  <a:cs typeface="Arial"/>
                </a:rPr>
                <a:t>存入資料庫</a:t>
              </a:r>
              <a:endParaRPr lang="en-US" altLang="zh-TW" sz="1400">
                <a:cs typeface="Arial"/>
              </a:endParaRPr>
            </a:p>
          </p:txBody>
        </p: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938BE3C2-EC79-48CE-B2DD-B52EA00C6281}"/>
                </a:ext>
              </a:extLst>
            </p:cNvPr>
            <p:cNvSpPr txBox="1"/>
            <p:nvPr/>
          </p:nvSpPr>
          <p:spPr>
            <a:xfrm>
              <a:off x="2217871" y="1441626"/>
              <a:ext cx="2835932" cy="2268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zh-TW" altLang="en-US" sz="1400" b="1">
                  <a:solidFill>
                    <a:schemeClr val="accent1"/>
                  </a:solidFill>
                  <a:cs typeface="Arial"/>
                </a:rPr>
                <a:t>指令呈現在</a:t>
              </a:r>
              <a:r>
                <a:rPr lang="en-US" altLang="zh-TW" sz="1400" b="1">
                  <a:solidFill>
                    <a:schemeClr val="accent1"/>
                  </a:solidFill>
                  <a:cs typeface="Arial"/>
                </a:rPr>
                <a:t>server:</a:t>
              </a:r>
              <a:endParaRPr lang="ko-KR" altLang="en-US" sz="1400" b="1">
                <a:solidFill>
                  <a:schemeClr val="accent1"/>
                </a:solidFill>
                <a:cs typeface="Arial"/>
              </a:endParaRPr>
            </a:p>
          </p:txBody>
        </p:sp>
      </p:grpSp>
      <p:sp>
        <p:nvSpPr>
          <p:cNvPr id="38" name="TextBox 18">
            <a:extLst>
              <a:ext uri="{FF2B5EF4-FFF2-40B4-BE49-F238E27FC236}">
                <a16:creationId xmlns:a16="http://schemas.microsoft.com/office/drawing/2014/main" id="{EFF9152F-571A-4A62-A747-C388E003A8FF}"/>
              </a:ext>
            </a:extLst>
          </p:cNvPr>
          <p:cNvSpPr txBox="1"/>
          <p:nvPr/>
        </p:nvSpPr>
        <p:spPr>
          <a:xfrm>
            <a:off x="5253638" y="2491378"/>
            <a:ext cx="15932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1400" b="1">
                <a:solidFill>
                  <a:schemeClr val="accent1"/>
                </a:solidFill>
                <a:cs typeface="Arial"/>
              </a:rPr>
              <a:t>DB</a:t>
            </a:r>
            <a:r>
              <a:rPr lang="zh-TW" altLang="en-US" sz="1400" b="1">
                <a:solidFill>
                  <a:schemeClr val="accent1"/>
                </a:solidFill>
                <a:cs typeface="Arial"/>
              </a:rPr>
              <a:t>畫面</a:t>
            </a:r>
            <a:endParaRPr lang="ko-KR" altLang="en-US" sz="1400" b="1">
              <a:solidFill>
                <a:schemeClr val="accent1"/>
              </a:solidFill>
              <a:cs typeface="Arial"/>
            </a:endParaRPr>
          </a:p>
        </p:txBody>
      </p:sp>
      <p:pic>
        <p:nvPicPr>
          <p:cNvPr id="7170" name="Picture 2" descr="https://cdn.discordapp.com/attachments/1241551946821931021/1255356239878295654/image.png?ex=667cd51a&amp;is=667b839a&amp;hm=dd560eace0d2d95ec30b1ca832fd67006742ae734b5d2a8bb087b5fc7a6996b0&amp;">
            <a:extLst>
              <a:ext uri="{FF2B5EF4-FFF2-40B4-BE49-F238E27FC236}">
                <a16:creationId xmlns:a16="http://schemas.microsoft.com/office/drawing/2014/main" id="{9EB9F186-1F6F-4A66-911A-5CE02491C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45" y="2857043"/>
            <a:ext cx="4166003" cy="205031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3D8F99D5-CFB5-43C5-B546-31064B6ACC5E}"/>
              </a:ext>
            </a:extLst>
          </p:cNvPr>
          <p:cNvSpPr/>
          <p:nvPr/>
        </p:nvSpPr>
        <p:spPr>
          <a:xfrm>
            <a:off x="4094645" y="4673285"/>
            <a:ext cx="4166003" cy="232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版面配置區 105">
            <a:extLst>
              <a:ext uri="{FF2B5EF4-FFF2-40B4-BE49-F238E27FC236}">
                <a16:creationId xmlns:a16="http://schemas.microsoft.com/office/drawing/2014/main" id="{59ED7DEC-5AA8-4E50-A203-373AFDD2CCD0}"/>
              </a:ext>
            </a:extLst>
          </p:cNvPr>
          <p:cNvSpPr txBox="1">
            <a:spLocks/>
          </p:cNvSpPr>
          <p:nvPr/>
        </p:nvSpPr>
        <p:spPr>
          <a:xfrm>
            <a:off x="1621684" y="1876495"/>
            <a:ext cx="521814" cy="38335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1">
                <a:solidFill>
                  <a:srgbClr val="FF0000"/>
                </a:solidFill>
                <a:cs typeface="Arial"/>
              </a:rPr>
              <a:t>2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44930DD-3E63-53B8-9A86-CAC7DB1BC467}"/>
              </a:ext>
            </a:extLst>
          </p:cNvPr>
          <p:cNvGrpSpPr/>
          <p:nvPr/>
        </p:nvGrpSpPr>
        <p:grpSpPr>
          <a:xfrm>
            <a:off x="123270" y="127788"/>
            <a:ext cx="8937921" cy="1039140"/>
            <a:chOff x="240506" y="142194"/>
            <a:chExt cx="8903494" cy="1039140"/>
          </a:xfrm>
        </p:grpSpPr>
        <p:sp>
          <p:nvSpPr>
            <p:cNvPr id="3" name="Round Same Side Corner Rectangle 3">
              <a:extLst>
                <a:ext uri="{FF2B5EF4-FFF2-40B4-BE49-F238E27FC236}">
                  <a16:creationId xmlns:a16="http://schemas.microsoft.com/office/drawing/2014/main" id="{ADB68A0E-2BEC-7A23-6BA3-845302EF1B66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DBB5C7BF-D6FD-6C2B-C2E7-10E3666B0F89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6 </a:t>
              </a:r>
              <a:r>
                <a:rPr lang="en-US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 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694BD1B-A32D-BFC2-77B9-04D3AE8CF354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6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35A9DF8F-B8C9-F8D3-DF46-6F6E832BC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62468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1E4556B9-A3EB-6B73-B14F-6711D899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3" y="1502442"/>
            <a:ext cx="3880645" cy="2920666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sp>
        <p:nvSpPr>
          <p:cNvPr id="29" name="文字版面配置區 105">
            <a:extLst>
              <a:ext uri="{FF2B5EF4-FFF2-40B4-BE49-F238E27FC236}">
                <a16:creationId xmlns:a16="http://schemas.microsoft.com/office/drawing/2014/main" id="{DA65DF26-78F5-4BC8-85BA-47275F956761}"/>
              </a:ext>
            </a:extLst>
          </p:cNvPr>
          <p:cNvSpPr txBox="1">
            <a:spLocks/>
          </p:cNvSpPr>
          <p:nvPr/>
        </p:nvSpPr>
        <p:spPr>
          <a:xfrm>
            <a:off x="403946" y="866469"/>
            <a:ext cx="8374112" cy="3241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zh-TW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與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自走</a:t>
            </a:r>
            <a:r>
              <a:rPr lang="zh-TW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車溝通</a:t>
            </a:r>
            <a:endParaRPr lang="zh-TW" altLang="en-US" sz="1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FA8C1782-9444-4F92-AE53-074A0306E48E}"/>
              </a:ext>
            </a:extLst>
          </p:cNvPr>
          <p:cNvSpPr/>
          <p:nvPr/>
        </p:nvSpPr>
        <p:spPr>
          <a:xfrm>
            <a:off x="855632" y="4462128"/>
            <a:ext cx="2864611" cy="3960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sz="1600"/>
              <a:t>1.</a:t>
            </a:r>
            <a:r>
              <a:rPr lang="zh-TW" altLang="en-US" sz="1600"/>
              <a:t>按下</a:t>
            </a:r>
            <a:r>
              <a:rPr lang="en-US" altLang="zh-TW" sz="1600"/>
              <a:t>Forward/Stop</a:t>
            </a:r>
            <a:r>
              <a:rPr lang="zh-TW" altLang="en-US" sz="1600"/>
              <a:t>按鈕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0021E1-AAC9-4A23-B877-053B2DC9ED35}"/>
              </a:ext>
            </a:extLst>
          </p:cNvPr>
          <p:cNvSpPr/>
          <p:nvPr/>
        </p:nvSpPr>
        <p:spPr>
          <a:xfrm>
            <a:off x="5924346" y="1062102"/>
            <a:ext cx="1659256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Server</a:t>
            </a:r>
            <a:r>
              <a:rPr lang="zh-TW" altLang="en-US"/>
              <a:t>畫面</a:t>
            </a:r>
            <a:endParaRPr lang="ko-KR" alt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D0543F02-48E6-49E8-B728-E39E02E2B0E2}"/>
              </a:ext>
            </a:extLst>
          </p:cNvPr>
          <p:cNvSpPr/>
          <p:nvPr/>
        </p:nvSpPr>
        <p:spPr>
          <a:xfrm>
            <a:off x="5124167" y="4463439"/>
            <a:ext cx="3302067" cy="3645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sz="1600"/>
              <a:t>2.</a:t>
            </a:r>
            <a:r>
              <a:rPr lang="zh-TW" altLang="en-US" sz="1600"/>
              <a:t>收到指令並傳給Robot Server</a:t>
            </a:r>
            <a:endParaRPr lang="en-US" altLang="zh-TW" sz="1600">
              <a:cs typeface="Arial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72A092FB-9969-41F6-A9C4-36A593A014D7}"/>
              </a:ext>
            </a:extLst>
          </p:cNvPr>
          <p:cNvSpPr/>
          <p:nvPr/>
        </p:nvSpPr>
        <p:spPr>
          <a:xfrm>
            <a:off x="1757112" y="1067011"/>
            <a:ext cx="1332252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前端畫面</a:t>
            </a:r>
            <a:endParaRPr lang="ko-KR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9A95BB-DF19-4CAE-A9D7-C5C27F00A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26" y="1500252"/>
            <a:ext cx="3304733" cy="292224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8B412778-6FBC-483D-9FC5-512C88B4F38D}"/>
              </a:ext>
            </a:extLst>
          </p:cNvPr>
          <p:cNvSpPr/>
          <p:nvPr/>
        </p:nvSpPr>
        <p:spPr>
          <a:xfrm>
            <a:off x="5149723" y="2161713"/>
            <a:ext cx="2739621" cy="667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E03D83B-49D5-45FA-A4BC-AF55F2561B14}"/>
              </a:ext>
            </a:extLst>
          </p:cNvPr>
          <p:cNvSpPr/>
          <p:nvPr/>
        </p:nvSpPr>
        <p:spPr>
          <a:xfrm>
            <a:off x="1599768" y="3606556"/>
            <a:ext cx="177312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93EDC3B-017C-1809-57C9-0C24FA1B5440}"/>
              </a:ext>
            </a:extLst>
          </p:cNvPr>
          <p:cNvGrpSpPr/>
          <p:nvPr/>
        </p:nvGrpSpPr>
        <p:grpSpPr>
          <a:xfrm>
            <a:off x="123270" y="150347"/>
            <a:ext cx="8937921" cy="1039140"/>
            <a:chOff x="240506" y="142194"/>
            <a:chExt cx="8903494" cy="1039140"/>
          </a:xfrm>
        </p:grpSpPr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6F7D3BC1-59CA-6AD2-6350-DB207DBAAEEC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F0051097-9758-2F0F-2D27-7D00066694BB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6 </a:t>
              </a:r>
              <a:r>
                <a:rPr lang="en-US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 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84EF553-0D12-D848-EE1D-FC3D9FAE5121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7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B1D87389-AC52-10B9-B6B5-9A5A82BF2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83183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196856D5-189C-E344-CC93-26127077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714" y="2441143"/>
            <a:ext cx="4478355" cy="1720950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1654A923-AA05-3815-25FE-95EACB98C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1988117"/>
            <a:ext cx="3851771" cy="2626999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sp>
        <p:nvSpPr>
          <p:cNvPr id="29" name="文字版面配置區 105">
            <a:extLst>
              <a:ext uri="{FF2B5EF4-FFF2-40B4-BE49-F238E27FC236}">
                <a16:creationId xmlns:a16="http://schemas.microsoft.com/office/drawing/2014/main" id="{DA65DF26-78F5-4BC8-85BA-47275F956761}"/>
              </a:ext>
            </a:extLst>
          </p:cNvPr>
          <p:cNvSpPr txBox="1">
            <a:spLocks/>
          </p:cNvSpPr>
          <p:nvPr/>
        </p:nvSpPr>
        <p:spPr>
          <a:xfrm>
            <a:off x="390175" y="889482"/>
            <a:ext cx="8374112" cy="3241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加載歷史紀錄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7EA8BB4A-C19E-4F7F-865C-2E4C223989F2}"/>
              </a:ext>
            </a:extLst>
          </p:cNvPr>
          <p:cNvSpPr/>
          <p:nvPr/>
        </p:nvSpPr>
        <p:spPr>
          <a:xfrm>
            <a:off x="6231331" y="1228664"/>
            <a:ext cx="1659256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/>
              <a:t>DB畫面</a:t>
            </a:r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0021E1-AAC9-4A23-B877-053B2DC9ED35}"/>
              </a:ext>
            </a:extLst>
          </p:cNvPr>
          <p:cNvSpPr/>
          <p:nvPr/>
        </p:nvSpPr>
        <p:spPr>
          <a:xfrm>
            <a:off x="1267631" y="1221782"/>
            <a:ext cx="1659256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前端畫面</a:t>
            </a:r>
            <a:endParaRPr lang="ko-KR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2C1305-6F4B-4AC7-8CF5-6FA83204A3A7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3898B5-4C4A-4B80-B0D1-155E97B24283}"/>
              </a:ext>
            </a:extLst>
          </p:cNvPr>
          <p:cNvSpPr/>
          <p:nvPr/>
        </p:nvSpPr>
        <p:spPr>
          <a:xfrm>
            <a:off x="171870" y="2572397"/>
            <a:ext cx="3849033" cy="33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C0DD81C-8468-A214-0180-984410381385}"/>
              </a:ext>
            </a:extLst>
          </p:cNvPr>
          <p:cNvGrpSpPr/>
          <p:nvPr/>
        </p:nvGrpSpPr>
        <p:grpSpPr>
          <a:xfrm>
            <a:off x="109499" y="171638"/>
            <a:ext cx="8937921" cy="1039140"/>
            <a:chOff x="240506" y="142194"/>
            <a:chExt cx="8903494" cy="1039140"/>
          </a:xfrm>
        </p:grpSpPr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ED00C074-D385-974F-EC62-D86DF31D45D9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714FF9C4-8F24-7F73-BBD4-D605121F24A5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6 </a:t>
              </a:r>
              <a:r>
                <a:rPr lang="en-US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 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9888387-76FA-432C-0857-67688E39F5E5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7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65314626-D762-063E-29C2-D2F0CA140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637A3469-105B-BEA8-4BE5-CA5F2EA0E804}"/>
              </a:ext>
            </a:extLst>
          </p:cNvPr>
          <p:cNvSpPr/>
          <p:nvPr/>
        </p:nvSpPr>
        <p:spPr>
          <a:xfrm rot="10800000">
            <a:off x="3426647" y="1302201"/>
            <a:ext cx="2307950" cy="2671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8CDB34-7F26-83CC-F5F4-B66F2C28AF35}"/>
              </a:ext>
            </a:extLst>
          </p:cNvPr>
          <p:cNvSpPr/>
          <p:nvPr/>
        </p:nvSpPr>
        <p:spPr>
          <a:xfrm>
            <a:off x="4384002" y="2627351"/>
            <a:ext cx="4476916" cy="225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版面配置區 105">
            <a:extLst>
              <a:ext uri="{FF2B5EF4-FFF2-40B4-BE49-F238E27FC236}">
                <a16:creationId xmlns:a16="http://schemas.microsoft.com/office/drawing/2014/main" id="{2ECA71A6-52F3-0163-9114-C249DE53C4CD}"/>
              </a:ext>
            </a:extLst>
          </p:cNvPr>
          <p:cNvSpPr txBox="1">
            <a:spLocks/>
          </p:cNvSpPr>
          <p:nvPr/>
        </p:nvSpPr>
        <p:spPr>
          <a:xfrm>
            <a:off x="487222" y="1568813"/>
            <a:ext cx="8374112" cy="3241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zh-TW" altLang="en-US" sz="1400" b="1">
                <a:solidFill>
                  <a:srgbClr val="FF0000"/>
                </a:solidFill>
                <a:ea typeface="+mn-lt"/>
                <a:cs typeface="Arial"/>
              </a:rPr>
              <a:t>即時</a:t>
            </a:r>
            <a:r>
              <a:rPr lang="zh-TW" altLang="en-US" sz="1400" b="1">
                <a:solidFill>
                  <a:schemeClr val="accent2">
                    <a:lumMod val="75000"/>
                  </a:schemeClr>
                </a:solidFill>
                <a:ea typeface="+mn-lt"/>
                <a:cs typeface="Arial"/>
              </a:rPr>
              <a:t>送到前端顯示</a:t>
            </a:r>
            <a:endParaRPr lang="zh-TW" sz="1400" b="1">
              <a:solidFill>
                <a:schemeClr val="accent2">
                  <a:lumMod val="75000"/>
                </a:schemeClr>
              </a:solidFill>
              <a:cs typeface="Arial"/>
            </a:endParaRPr>
          </a:p>
          <a:p>
            <a:pPr marL="0" indent="0" algn="ctr">
              <a:buNone/>
            </a:pPr>
            <a:endParaRPr lang="zh-TW" altLang="en-US" sz="1400" b="1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59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895370B6-39E5-5493-388F-4B969F07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1790160"/>
            <a:ext cx="3510213" cy="2803936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sp>
        <p:nvSpPr>
          <p:cNvPr id="29" name="文字版面配置區 105">
            <a:extLst>
              <a:ext uri="{FF2B5EF4-FFF2-40B4-BE49-F238E27FC236}">
                <a16:creationId xmlns:a16="http://schemas.microsoft.com/office/drawing/2014/main" id="{DA65DF26-78F5-4BC8-85BA-47275F956761}"/>
              </a:ext>
            </a:extLst>
          </p:cNvPr>
          <p:cNvSpPr txBox="1">
            <a:spLocks/>
          </p:cNvSpPr>
          <p:nvPr/>
        </p:nvSpPr>
        <p:spPr>
          <a:xfrm>
            <a:off x="390175" y="889482"/>
            <a:ext cx="8374112" cy="324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登出畫面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7EA8BB4A-C19E-4F7F-865C-2E4C223989F2}"/>
              </a:ext>
            </a:extLst>
          </p:cNvPr>
          <p:cNvSpPr/>
          <p:nvPr/>
        </p:nvSpPr>
        <p:spPr>
          <a:xfrm>
            <a:off x="1691680" y="1125848"/>
            <a:ext cx="1659256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/>
              <a:t>登出按鈕</a:t>
            </a:r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0021E1-AAC9-4A23-B877-053B2DC9ED35}"/>
              </a:ext>
            </a:extLst>
          </p:cNvPr>
          <p:cNvSpPr/>
          <p:nvPr/>
        </p:nvSpPr>
        <p:spPr>
          <a:xfrm>
            <a:off x="6012160" y="1124735"/>
            <a:ext cx="1659256" cy="4393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/>
              <a:t>登出畫面</a:t>
            </a:r>
            <a:endParaRPr lang="ko-KR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2C1305-6F4B-4AC7-8CF5-6FA83204A3A7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3898B5-4C4A-4B80-B0D1-155E97B24283}"/>
              </a:ext>
            </a:extLst>
          </p:cNvPr>
          <p:cNvSpPr/>
          <p:nvPr/>
        </p:nvSpPr>
        <p:spPr>
          <a:xfrm>
            <a:off x="5577813" y="1791864"/>
            <a:ext cx="2874135" cy="889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C0DD81C-8468-A214-0180-984410381385}"/>
              </a:ext>
            </a:extLst>
          </p:cNvPr>
          <p:cNvGrpSpPr/>
          <p:nvPr/>
        </p:nvGrpSpPr>
        <p:grpSpPr>
          <a:xfrm>
            <a:off x="109499" y="171638"/>
            <a:ext cx="8937921" cy="1039140"/>
            <a:chOff x="240506" y="142194"/>
            <a:chExt cx="8903494" cy="1039140"/>
          </a:xfrm>
        </p:grpSpPr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ED00C074-D385-974F-EC62-D86DF31D45D9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714FF9C4-8F24-7F73-BBD4-D605121F24A5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 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9888387-76FA-432C-0857-67688E39F5E5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7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65314626-D762-063E-29C2-D2F0CA140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  <p:pic>
        <p:nvPicPr>
          <p:cNvPr id="9" name="Picture 8" descr="A screenshot of a computer screen&#10;&#10;自動產生的描述">
            <a:extLst>
              <a:ext uri="{FF2B5EF4-FFF2-40B4-BE49-F238E27FC236}">
                <a16:creationId xmlns:a16="http://schemas.microsoft.com/office/drawing/2014/main" id="{F809955C-B502-427B-FFE4-84B570E41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789907"/>
            <a:ext cx="3440961" cy="2799720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矩形 24">
            <a:extLst>
              <a:ext uri="{FF2B5EF4-FFF2-40B4-BE49-F238E27FC236}">
                <a16:creationId xmlns:a16="http://schemas.microsoft.com/office/drawing/2014/main" id="{ECB6D89C-3798-1F4C-9513-F08F695896D0}"/>
              </a:ext>
            </a:extLst>
          </p:cNvPr>
          <p:cNvSpPr/>
          <p:nvPr/>
        </p:nvSpPr>
        <p:spPr>
          <a:xfrm>
            <a:off x="3962991" y="1791865"/>
            <a:ext cx="382132" cy="358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版面配置區 105">
            <a:extLst>
              <a:ext uri="{FF2B5EF4-FFF2-40B4-BE49-F238E27FC236}">
                <a16:creationId xmlns:a16="http://schemas.microsoft.com/office/drawing/2014/main" id="{BCE1EA31-6EEF-3F68-3FCA-D30BDD1001B7}"/>
              </a:ext>
            </a:extLst>
          </p:cNvPr>
          <p:cNvSpPr txBox="1">
            <a:spLocks/>
          </p:cNvSpPr>
          <p:nvPr/>
        </p:nvSpPr>
        <p:spPr>
          <a:xfrm>
            <a:off x="3347356" y="1819830"/>
            <a:ext cx="346532" cy="3241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 b="1">
                <a:solidFill>
                  <a:srgbClr val="FF0000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6" name="文字版面配置區 105">
            <a:extLst>
              <a:ext uri="{FF2B5EF4-FFF2-40B4-BE49-F238E27FC236}">
                <a16:creationId xmlns:a16="http://schemas.microsoft.com/office/drawing/2014/main" id="{7E331268-FB43-C785-AD62-A02C356AC72A}"/>
              </a:ext>
            </a:extLst>
          </p:cNvPr>
          <p:cNvSpPr txBox="1">
            <a:spLocks/>
          </p:cNvSpPr>
          <p:nvPr/>
        </p:nvSpPr>
        <p:spPr>
          <a:xfrm>
            <a:off x="5201408" y="1853056"/>
            <a:ext cx="346532" cy="3241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 b="1">
                <a:solidFill>
                  <a:srgbClr val="FF0000"/>
                </a:solidFill>
                <a:cs typeface="Arial"/>
              </a:rPr>
              <a:t>2</a:t>
            </a:r>
            <a:endParaRPr lang="zh-TW" altLang="en-US" sz="1400" b="1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27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altLang="ko-KR" sz="1400" b="1"/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7658" y="2241219"/>
            <a:ext cx="3650806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3762" y="1497999"/>
            <a:ext cx="267625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6517" y="1590332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1"/>
                </a:solidFill>
                <a:cs typeface="Arial" pitchFamily="34" charset="0"/>
              </a:rPr>
              <a:t>45</a:t>
            </a:r>
            <a:r>
              <a:rPr lang="en-US" altLang="ko-KR" sz="2000" b="1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7658" y="1177903"/>
            <a:ext cx="1924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E152270-7328-4E27-A28D-49C1CF87249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68351C0-7C0E-6890-6111-787FD1056DDB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3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FD033E6D-D209-8E8D-20BB-ADBEAF9E7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96852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版面配置區 105">
            <a:extLst>
              <a:ext uri="{FF2B5EF4-FFF2-40B4-BE49-F238E27FC236}">
                <a16:creationId xmlns:a16="http://schemas.microsoft.com/office/drawing/2014/main" id="{DA65DF26-78F5-4BC8-85BA-47275F956761}"/>
              </a:ext>
            </a:extLst>
          </p:cNvPr>
          <p:cNvSpPr txBox="1">
            <a:spLocks/>
          </p:cNvSpPr>
          <p:nvPr/>
        </p:nvSpPr>
        <p:spPr>
          <a:xfrm>
            <a:off x="410832" y="871543"/>
            <a:ext cx="8374112" cy="3241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前後端介面操作影片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8161A4-3776-0CDC-2580-71F91BA751AC}"/>
              </a:ext>
            </a:extLst>
          </p:cNvPr>
          <p:cNvGrpSpPr/>
          <p:nvPr/>
        </p:nvGrpSpPr>
        <p:grpSpPr>
          <a:xfrm>
            <a:off x="123270" y="157867"/>
            <a:ext cx="8937921" cy="1039140"/>
            <a:chOff x="240506" y="142194"/>
            <a:chExt cx="8903494" cy="1039140"/>
          </a:xfrm>
        </p:grpSpPr>
        <p:sp>
          <p:nvSpPr>
            <p:cNvPr id="3" name="Round Same Side Corner Rectangle 3">
              <a:extLst>
                <a:ext uri="{FF2B5EF4-FFF2-40B4-BE49-F238E27FC236}">
                  <a16:creationId xmlns:a16="http://schemas.microsoft.com/office/drawing/2014/main" id="{4D36664D-A75C-AE95-F4D1-F49D465C329A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726F6D50-C715-8E62-FB9B-8A090655C92F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6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 後端 </a:t>
              </a:r>
              <a:r>
                <a:rPr lang="en-US" altLang="zh-TW" sz="2400" b="1">
                  <a:cs typeface="Arial"/>
                </a:rPr>
                <a:t>Web Server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D41AA67-894A-F9ED-5DCB-89EFDFBBE854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王亭馨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6" name="圖片版面配置區 1" descr="一張含有 人的臉孔, 人員, 嘴唇, 眉毛 的圖片&#10;&#10;自動產生的描述">
              <a:extLst>
                <a:ext uri="{FF2B5EF4-FFF2-40B4-BE49-F238E27FC236}">
                  <a16:creationId xmlns:a16="http://schemas.microsoft.com/office/drawing/2014/main" id="{67FF8088-3744-37EA-314B-3F631177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012" r="3012"/>
            <a:stretch/>
          </p:blipFill>
          <p:spPr>
            <a:xfrm>
              <a:off x="8038349" y="142194"/>
              <a:ext cx="774002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7B61051-6664-853A-E279-084B96A9FB8F}"/>
              </a:ext>
            </a:extLst>
          </p:cNvPr>
          <p:cNvSpPr/>
          <p:nvPr/>
        </p:nvSpPr>
        <p:spPr>
          <a:xfrm>
            <a:off x="2292639" y="1471538"/>
            <a:ext cx="4558722" cy="33019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</a:rPr>
              <a:t>影片</a:t>
            </a:r>
          </a:p>
        </p:txBody>
      </p:sp>
    </p:spTree>
    <p:extLst>
      <p:ext uri="{BB962C8B-B14F-4D97-AF65-F5344CB8AC3E}">
        <p14:creationId xmlns:p14="http://schemas.microsoft.com/office/powerpoint/2010/main" val="289057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88080" y="1990206"/>
            <a:ext cx="5455920" cy="570354"/>
          </a:xfrm>
        </p:spPr>
        <p:txBody>
          <a:bodyPr lIns="91440" tIns="45720" rIns="91440" bIns="45720" anchor="ctr"/>
          <a:lstStyle/>
          <a:p>
            <a:r>
              <a:rPr lang="en-US" altLang="zh-TW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7</a:t>
            </a:r>
            <a:r>
              <a:rPr lang="zh-TW" alt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 </a:t>
            </a:r>
            <a:r>
              <a:rPr lang="en-US" altLang="zh-TW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-</a:t>
            </a:r>
            <a:r>
              <a:rPr lang="zh-TW" alt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 </a:t>
            </a:r>
            <a:r>
              <a:rPr lang="zh-TW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資料庫</a:t>
            </a:r>
            <a:r>
              <a:rPr lang="en-US" altLang="zh-TW" sz="2800" b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Database+影像辨識</a:t>
            </a:r>
            <a:endParaRPr lang="en-US" altLang="zh-TW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1005835-D3AE-A890-6972-C2A23BEF59B0}"/>
              </a:ext>
            </a:extLst>
          </p:cNvPr>
          <p:cNvSpPr txBox="1">
            <a:spLocks/>
          </p:cNvSpPr>
          <p:nvPr/>
        </p:nvSpPr>
        <p:spPr>
          <a:xfrm>
            <a:off x="3695700" y="2642994"/>
            <a:ext cx="5067300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負責人</a:t>
            </a:r>
            <a:r>
              <a:rPr lang="en-US" altLang="zh-TW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陳泓村</a:t>
            </a:r>
            <a:endParaRPr lang="en-US" altLang="ko-KR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3323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資料庫 </a:t>
              </a:r>
              <a:r>
                <a:rPr lang="en-US" altLang="zh-TW" sz="2400" b="1">
                  <a:cs typeface="Arial"/>
                </a:rPr>
                <a:t>Database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6690E33-670C-4747-9FC1-C995A29584B9}"/>
              </a:ext>
            </a:extLst>
          </p:cNvPr>
          <p:cNvSpPr/>
          <p:nvPr/>
        </p:nvSpPr>
        <p:spPr>
          <a:xfrm>
            <a:off x="668376" y="1445552"/>
            <a:ext cx="1970453" cy="293178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just"/>
            <a:r>
              <a:rPr lang="zh-TW" altLang="en-US" sz="2400" b="1">
                <a:solidFill>
                  <a:schemeClr val="bg1"/>
                </a:solidFill>
                <a:latin typeface="微軟正黑體"/>
                <a:ea typeface="微軟正黑體"/>
              </a:rPr>
              <a:t>員工</a:t>
            </a:r>
            <a:r>
              <a:rPr lang="en-US" altLang="zh-TW" sz="2400">
                <a:solidFill>
                  <a:schemeClr val="bg1"/>
                </a:solidFill>
                <a:latin typeface="Arial Rounded MT Bold"/>
              </a:rPr>
              <a:t>ID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algn="just"/>
            <a:r>
              <a:rPr lang="zh-TW" altLang="en-US" sz="2400" b="1">
                <a:solidFill>
                  <a:schemeClr val="bg1"/>
                </a:solidFill>
              </a:rPr>
              <a:t>員工名字</a:t>
            </a:r>
            <a:endParaRPr lang="en-US" altLang="zh-TW" sz="2400" b="1">
              <a:solidFill>
                <a:schemeClr val="bg1"/>
              </a:solidFill>
              <a:cs typeface="Arial"/>
            </a:endParaRPr>
          </a:p>
          <a:p>
            <a:pPr algn="just"/>
            <a:r>
              <a:rPr lang="zh-TW" altLang="en-US" sz="2400" b="1">
                <a:solidFill>
                  <a:schemeClr val="bg1"/>
                </a:solidFill>
              </a:rPr>
              <a:t>部門</a:t>
            </a:r>
            <a:r>
              <a:rPr lang="en-US" altLang="zh-TW" sz="2400">
                <a:solidFill>
                  <a:schemeClr val="bg1"/>
                </a:solidFill>
                <a:latin typeface="Arial Rounded MT Bold"/>
              </a:rPr>
              <a:t>ID</a:t>
            </a:r>
          </a:p>
          <a:p>
            <a:pPr algn="just"/>
            <a:r>
              <a:rPr lang="zh-TW" altLang="en-US" sz="2400" b="1">
                <a:solidFill>
                  <a:schemeClr val="bg1"/>
                </a:solidFill>
              </a:rPr>
              <a:t>員工職位</a:t>
            </a:r>
            <a:endParaRPr lang="en-US" altLang="zh-TW" sz="2400" b="1">
              <a:solidFill>
                <a:schemeClr val="bg1"/>
              </a:solidFill>
              <a:cs typeface="Arial"/>
            </a:endParaRPr>
          </a:p>
          <a:p>
            <a:pPr algn="just"/>
            <a:r>
              <a:rPr lang="zh-TW" altLang="en-US" sz="2400" b="1">
                <a:solidFill>
                  <a:schemeClr val="bg1"/>
                </a:solidFill>
              </a:rPr>
              <a:t>電子信箱</a:t>
            </a:r>
            <a:endParaRPr lang="en-US" altLang="zh-TW" sz="2400" b="1">
              <a:solidFill>
                <a:schemeClr val="bg1"/>
              </a:solidFill>
              <a:cs typeface="Arial"/>
            </a:endParaRPr>
          </a:p>
          <a:p>
            <a:pPr algn="just"/>
            <a:r>
              <a:rPr lang="zh-TW" altLang="en-US" sz="2400" b="1">
                <a:solidFill>
                  <a:schemeClr val="bg1"/>
                </a:solidFill>
              </a:rPr>
              <a:t>手機號碼</a:t>
            </a:r>
            <a:endParaRPr lang="zh-TW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B7244F-1B53-479B-B3ED-E256074FFB4A}"/>
              </a:ext>
            </a:extLst>
          </p:cNvPr>
          <p:cNvSpPr/>
          <p:nvPr/>
        </p:nvSpPr>
        <p:spPr>
          <a:xfrm>
            <a:off x="2639647" y="1445552"/>
            <a:ext cx="1932353" cy="29241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just"/>
            <a:r>
              <a:rPr lang="zh-TW" altLang="en-US" sz="2400" b="1">
                <a:solidFill>
                  <a:schemeClr val="tx1"/>
                </a:solidFill>
                <a:latin typeface="微軟正黑體"/>
                <a:ea typeface="微軟正黑體"/>
              </a:rPr>
              <a:t>員工</a:t>
            </a:r>
            <a:r>
              <a:rPr lang="en-US" altLang="zh-TW" sz="2400">
                <a:solidFill>
                  <a:schemeClr val="tx1"/>
                </a:solidFill>
                <a:latin typeface="Arial Rounded MT Bold"/>
              </a:rPr>
              <a:t>ID</a:t>
            </a:r>
            <a:endParaRPr lang="en-US">
              <a:solidFill>
                <a:schemeClr val="tx1"/>
              </a:solidFill>
            </a:endParaRPr>
          </a:p>
          <a:p>
            <a:pPr algn="just"/>
            <a:r>
              <a:rPr lang="zh-TW" altLang="en-US" sz="2400" b="1">
                <a:solidFill>
                  <a:schemeClr val="tx1"/>
                </a:solidFill>
              </a:rPr>
              <a:t>員工帳號</a:t>
            </a:r>
            <a:endParaRPr lang="zh-TW" altLang="en-US" sz="2400" b="1">
              <a:solidFill>
                <a:schemeClr val="tx1"/>
              </a:solidFill>
              <a:cs typeface="Arial"/>
            </a:endParaRPr>
          </a:p>
          <a:p>
            <a:pPr algn="just"/>
            <a:r>
              <a:rPr lang="zh-TW" altLang="en-US" sz="2400" b="1">
                <a:solidFill>
                  <a:schemeClr val="tx1"/>
                </a:solidFill>
              </a:rPr>
              <a:t>員工密碼</a:t>
            </a:r>
            <a:endParaRPr lang="en-US" altLang="zh-TW" sz="2400" b="1">
              <a:solidFill>
                <a:schemeClr val="tx1"/>
              </a:solidFill>
              <a:cs typeface="Arial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0803FDA-E3C1-46F8-89FF-FEDD5FBF7426}"/>
              </a:ext>
            </a:extLst>
          </p:cNvPr>
          <p:cNvSpPr/>
          <p:nvPr/>
        </p:nvSpPr>
        <p:spPr>
          <a:xfrm>
            <a:off x="4588058" y="1445551"/>
            <a:ext cx="2000933" cy="292416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just"/>
            <a:r>
              <a:rPr lang="zh-TW" altLang="en-US" sz="2400" b="1">
                <a:solidFill>
                  <a:schemeClr val="bg1"/>
                </a:solidFill>
              </a:rPr>
              <a:t>部門</a:t>
            </a:r>
            <a:r>
              <a:rPr lang="en-US" altLang="zh-TW" sz="2400">
                <a:solidFill>
                  <a:schemeClr val="bg1"/>
                </a:solidFill>
                <a:latin typeface="Arial Rounded MT Bold"/>
              </a:rPr>
              <a:t>ID</a:t>
            </a:r>
            <a:endParaRPr lang="en-US" altLang="zh-TW" sz="2400" b="1">
              <a:solidFill>
                <a:schemeClr val="bg1"/>
              </a:solidFill>
              <a:latin typeface="Arial"/>
              <a:cs typeface="Arial"/>
            </a:endParaRPr>
          </a:p>
          <a:p>
            <a:pPr algn="just"/>
            <a:r>
              <a:rPr lang="zh-TW" altLang="en-US"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部門名稱</a:t>
            </a:r>
            <a:endParaRPr lang="en-US" altLang="zh-TW" sz="24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808FA1C-45AC-4904-9B24-866211C80122}"/>
              </a:ext>
            </a:extLst>
          </p:cNvPr>
          <p:cNvSpPr/>
          <p:nvPr/>
        </p:nvSpPr>
        <p:spPr>
          <a:xfrm>
            <a:off x="6597429" y="1446588"/>
            <a:ext cx="1932353" cy="29165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just"/>
            <a:r>
              <a:rPr lang="zh-TW" altLang="en-US" sz="2400" b="1">
                <a:solidFill>
                  <a:schemeClr val="tx1"/>
                </a:solidFill>
                <a:latin typeface="微軟正黑體"/>
                <a:ea typeface="微軟正黑體"/>
              </a:rPr>
              <a:t>歷史紀錄</a:t>
            </a:r>
            <a:r>
              <a:rPr lang="en-US" altLang="zh-TW" sz="2400">
                <a:solidFill>
                  <a:schemeClr val="tx1"/>
                </a:solidFill>
                <a:latin typeface="Arial Rounded MT Bold"/>
              </a:rPr>
              <a:t>ID</a:t>
            </a:r>
            <a:endParaRPr lang="en-US">
              <a:solidFill>
                <a:schemeClr val="tx1"/>
              </a:solidFill>
            </a:endParaRPr>
          </a:p>
          <a:p>
            <a:pPr algn="just"/>
            <a:r>
              <a:rPr lang="zh-TW" altLang="en-US" sz="2400" b="1">
                <a:solidFill>
                  <a:schemeClr val="tx1"/>
                </a:solidFill>
              </a:rPr>
              <a:t>寄件部門</a:t>
            </a:r>
            <a:r>
              <a:rPr lang="en-US" altLang="zh-TW" sz="2400">
                <a:solidFill>
                  <a:schemeClr val="tx1"/>
                </a:solidFill>
                <a:latin typeface="Arial Rounded MT Bold"/>
              </a:rPr>
              <a:t>ID</a:t>
            </a:r>
          </a:p>
          <a:p>
            <a:pPr algn="just"/>
            <a:r>
              <a:rPr lang="zh-TW" altLang="en-US" sz="2400" b="1">
                <a:solidFill>
                  <a:schemeClr val="tx1"/>
                </a:solidFill>
              </a:rPr>
              <a:t>查收部門</a:t>
            </a:r>
            <a:r>
              <a:rPr lang="en-US" altLang="zh-TW" sz="2400">
                <a:solidFill>
                  <a:schemeClr val="tx1"/>
                </a:solidFill>
                <a:latin typeface="Arial Rounded MT Bold"/>
              </a:rPr>
              <a:t>ID</a:t>
            </a:r>
          </a:p>
          <a:p>
            <a:pPr algn="just"/>
            <a:r>
              <a:rPr lang="zh-TW" altLang="en-US" sz="2400" b="1">
                <a:solidFill>
                  <a:schemeClr val="tx1"/>
                </a:solidFill>
                <a:latin typeface="微軟正黑體"/>
                <a:ea typeface="微軟正黑體"/>
              </a:rPr>
              <a:t>寄件時間</a:t>
            </a:r>
            <a:endParaRPr lang="en-US" altLang="zh-TW" sz="2400" b="1">
              <a:solidFill>
                <a:schemeClr val="tx1"/>
              </a:solidFill>
              <a:latin typeface="微軟正黑體"/>
              <a:ea typeface="微軟正黑體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F504DB4-D7C5-4CD0-97C6-A7CF6ED8DB4F}"/>
              </a:ext>
            </a:extLst>
          </p:cNvPr>
          <p:cNvSpPr txBox="1"/>
          <p:nvPr/>
        </p:nvSpPr>
        <p:spPr>
          <a:xfrm>
            <a:off x="668375" y="4431882"/>
            <a:ext cx="192473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員工資料</a:t>
            </a:r>
            <a:endParaRPr lang="en-US" altLang="zh-TW"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0A1D71-B29D-4E0E-89CE-416A1E958699}"/>
              </a:ext>
            </a:extLst>
          </p:cNvPr>
          <p:cNvSpPr txBox="1"/>
          <p:nvPr/>
        </p:nvSpPr>
        <p:spPr>
          <a:xfrm>
            <a:off x="2647266" y="4431882"/>
            <a:ext cx="192473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微軟正黑體"/>
                <a:ea typeface="微軟正黑體"/>
              </a:rPr>
              <a:t>員工帳密資料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CF36B73-45B9-4A3E-B777-F480B24DDB26}"/>
              </a:ext>
            </a:extLst>
          </p:cNvPr>
          <p:cNvSpPr txBox="1"/>
          <p:nvPr/>
        </p:nvSpPr>
        <p:spPr>
          <a:xfrm>
            <a:off x="4626157" y="4431882"/>
            <a:ext cx="192473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部門資料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A628E58-42CB-4C0F-933C-310147B6FA84}"/>
              </a:ext>
            </a:extLst>
          </p:cNvPr>
          <p:cNvSpPr txBox="1"/>
          <p:nvPr/>
        </p:nvSpPr>
        <p:spPr>
          <a:xfrm>
            <a:off x="6605049" y="4431882"/>
            <a:ext cx="192473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微軟正黑體"/>
                <a:ea typeface="微軟正黑體"/>
              </a:rPr>
              <a:t>寄收件紀錄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1F0B2E-D8AC-4083-ACAE-54EFA6949257}"/>
              </a:ext>
            </a:extLst>
          </p:cNvPr>
          <p:cNvSpPr txBox="1"/>
          <p:nvPr/>
        </p:nvSpPr>
        <p:spPr>
          <a:xfrm>
            <a:off x="1400742" y="997600"/>
            <a:ext cx="634251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資料庫的構想</a:t>
            </a:r>
          </a:p>
        </p:txBody>
      </p:sp>
    </p:spTree>
    <p:extLst>
      <p:ext uri="{BB962C8B-B14F-4D97-AF65-F5344CB8AC3E}">
        <p14:creationId xmlns:p14="http://schemas.microsoft.com/office/powerpoint/2010/main" val="3744561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資料庫 </a:t>
              </a:r>
              <a:r>
                <a:rPr lang="en-US" altLang="zh-TW" sz="2400" b="1">
                  <a:cs typeface="Arial"/>
                </a:rPr>
                <a:t>Database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DF2B30-12D3-F1C3-799C-6F6474DAAB0F}"/>
              </a:ext>
            </a:extLst>
          </p:cNvPr>
          <p:cNvSpPr/>
          <p:nvPr/>
        </p:nvSpPr>
        <p:spPr>
          <a:xfrm>
            <a:off x="1396939" y="1480917"/>
            <a:ext cx="3169920" cy="169164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sz="1400" b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findInformationsByEmployeeId</a:t>
            </a:r>
            <a:endParaRPr lang="zh-TW" altLang="en-US" sz="1400" b="1">
              <a:solidFill>
                <a:schemeClr val="bg1"/>
              </a:solidFill>
              <a:latin typeface="Arial Rounded MT Bold"/>
              <a:ea typeface="Arial Unicode MS"/>
              <a:cs typeface="+mn-lt"/>
            </a:endParaRPr>
          </a:p>
          <a:p>
            <a:r>
              <a:rPr lang="ja-JP" sz="1400" b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(int employee_id)</a:t>
            </a:r>
            <a:endParaRPr lang="zh-TW" altLang="en-US" sz="1400" b="1">
              <a:solidFill>
                <a:schemeClr val="bg1"/>
              </a:solidFill>
              <a:latin typeface="Arial Rounded MT Bold"/>
              <a:cs typeface="Arial"/>
            </a:endParaRPr>
          </a:p>
          <a:p>
            <a:endParaRPr lang="ja-JP" sz="1400" b="1">
              <a:solidFill>
                <a:schemeClr val="bg1"/>
              </a:solidFill>
              <a:latin typeface="Microsoft JhengHei"/>
              <a:ea typeface="Microsoft JhengHei"/>
              <a:cs typeface="Arial"/>
            </a:endParaRPr>
          </a:p>
          <a:p>
            <a:r>
              <a:rPr lang="ja-JP" altLang="en-US" b="1">
                <a:solidFill>
                  <a:schemeClr val="bg1"/>
                </a:solidFill>
                <a:latin typeface="Microsoft JhengHei"/>
                <a:ea typeface="Microsoft JhengHei"/>
                <a:cs typeface="Arial"/>
              </a:rPr>
              <a:t>判斷該員工是否存在</a:t>
            </a:r>
          </a:p>
          <a:p>
            <a:endParaRPr lang="ja-JP" altLang="en-US" sz="1400" b="1">
              <a:solidFill>
                <a:schemeClr val="tx1"/>
              </a:solidFill>
              <a:latin typeface="Arial Rounded MT Bold"/>
              <a:cs typeface="Arial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DF3FEE4-9EEB-DF30-4A44-173EB3FCC2D0}"/>
              </a:ext>
            </a:extLst>
          </p:cNvPr>
          <p:cNvSpPr/>
          <p:nvPr/>
        </p:nvSpPr>
        <p:spPr>
          <a:xfrm>
            <a:off x="4566859" y="1480916"/>
            <a:ext cx="3169920" cy="16916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altLang="ja-JP" sz="14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findPasswordByEmployeeId</a:t>
            </a:r>
            <a:endParaRPr lang="zh-TW" altLang="en-US" sz="1400" b="1">
              <a:solidFill>
                <a:schemeClr val="tx1"/>
              </a:solidFill>
              <a:latin typeface="Arial Rounded MT Bold"/>
              <a:ea typeface="Arial Unicode MS"/>
              <a:cs typeface="+mn-lt"/>
            </a:endParaRPr>
          </a:p>
          <a:p>
            <a:r>
              <a:rPr lang="en-US" altLang="ja-JP" sz="14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(int</a:t>
            </a:r>
            <a:r>
              <a:rPr lang="ja-JP" altLang="en-US" sz="14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altLang="ja-JP" sz="14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employee_id</a:t>
            </a:r>
            <a:r>
              <a:rPr lang="en-US" altLang="ja-JP" sz="14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)</a:t>
            </a:r>
            <a:endParaRPr lang="zh-TW" altLang="en-US" sz="1400" b="1">
              <a:solidFill>
                <a:schemeClr val="tx1"/>
              </a:solidFill>
              <a:latin typeface="Arial Rounded MT Bold"/>
            </a:endParaRPr>
          </a:p>
          <a:p>
            <a:endParaRPr lang="en-US" altLang="ja-JP" sz="1400" b="1">
              <a:solidFill>
                <a:schemeClr val="tx1"/>
              </a:solidFill>
              <a:latin typeface="Arial Rounded MT Bold"/>
              <a:cs typeface="Arial"/>
            </a:endParaRPr>
          </a:p>
          <a:p>
            <a:r>
              <a:rPr lang="en-US" altLang="ja-JP" b="1" err="1">
                <a:solidFill>
                  <a:schemeClr val="tx1"/>
                </a:solidFill>
                <a:latin typeface="Microsoft JhengHei"/>
                <a:cs typeface="Segoe UI"/>
              </a:rPr>
              <a:t>回傳員工密碼</a:t>
            </a:r>
            <a:endParaRPr lang="en-US" altLang="ja-JP" b="1">
              <a:solidFill>
                <a:schemeClr val="tx1"/>
              </a:solidFill>
              <a:latin typeface="Microsoft JhengHei"/>
              <a:cs typeface="Segoe UI"/>
            </a:endParaRPr>
          </a:p>
          <a:p>
            <a:endParaRPr lang="ja-JP" altLang="en-US" sz="1400" b="1">
              <a:latin typeface="Segoe UI"/>
              <a:cs typeface="Segoe UI"/>
            </a:endParaRPr>
          </a:p>
        </p:txBody>
      </p:sp>
      <p:sp>
        <p:nvSpPr>
          <p:cNvPr id="24" name="文字方塊 25">
            <a:extLst>
              <a:ext uri="{FF2B5EF4-FFF2-40B4-BE49-F238E27FC236}">
                <a16:creationId xmlns:a16="http://schemas.microsoft.com/office/drawing/2014/main" id="{011B6AF6-E17F-76CD-4FB9-4E9F5EC5FB55}"/>
              </a:ext>
            </a:extLst>
          </p:cNvPr>
          <p:cNvSpPr txBox="1"/>
          <p:nvPr/>
        </p:nvSpPr>
        <p:spPr>
          <a:xfrm>
            <a:off x="1400742" y="997600"/>
            <a:ext cx="634251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微軟正黑體"/>
                <a:ea typeface="微軟正黑體"/>
              </a:rPr>
              <a:t>資料庫API的方法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D24A5A-0482-0604-65AF-12FEFA83F489}"/>
              </a:ext>
            </a:extLst>
          </p:cNvPr>
          <p:cNvSpPr/>
          <p:nvPr/>
        </p:nvSpPr>
        <p:spPr>
          <a:xfrm>
            <a:off x="1396939" y="3172556"/>
            <a:ext cx="3169920" cy="16916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altLang="ja-JP" sz="12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insertInformationsIntoHistory</a:t>
            </a:r>
            <a:endParaRPr lang="zh-TW" altLang="en-US" sz="1200" b="1">
              <a:solidFill>
                <a:schemeClr val="tx1"/>
              </a:solidFill>
              <a:latin typeface="Arial Rounded MT Bold"/>
              <a:ea typeface="Arial Unicode MS"/>
              <a:cs typeface="+mn-lt"/>
            </a:endParaRPr>
          </a:p>
          <a:p>
            <a:r>
              <a:rPr lang="en-US" altLang="ja-JP" sz="12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(String </a:t>
            </a:r>
            <a:r>
              <a:rPr lang="en-US" altLang="ja-JP" sz="12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sending_department_name</a:t>
            </a:r>
            <a:r>
              <a:rPr lang="en-US" altLang="ja-JP" sz="12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,</a:t>
            </a:r>
            <a:endParaRPr lang="zh-TW" altLang="en-US" sz="1200" b="1">
              <a:solidFill>
                <a:schemeClr val="tx1"/>
              </a:solidFill>
              <a:latin typeface="Arial Rounded MT Bold"/>
              <a:ea typeface="Arial Unicode MS"/>
              <a:cs typeface="+mn-lt"/>
            </a:endParaRPr>
          </a:p>
          <a:p>
            <a:r>
              <a:rPr lang="en-US" altLang="ja-JP" sz="12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String</a:t>
            </a:r>
            <a:r>
              <a:rPr lang="ja-JP" altLang="en-US" sz="12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altLang="ja-JP" sz="12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receiving_department_name</a:t>
            </a:r>
            <a:r>
              <a:rPr lang="en-US" altLang="ja-JP" sz="12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,</a:t>
            </a:r>
            <a:endParaRPr lang="zh-TW" altLang="en-US" sz="1200" b="1">
              <a:solidFill>
                <a:schemeClr val="tx1"/>
              </a:solidFill>
              <a:latin typeface="Arial Rounded MT Bold"/>
              <a:ea typeface="Arial Unicode MS"/>
              <a:cs typeface="+mn-lt"/>
            </a:endParaRPr>
          </a:p>
          <a:p>
            <a:r>
              <a:rPr lang="en-US" altLang="ja-JP" sz="12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String</a:t>
            </a:r>
            <a:r>
              <a:rPr lang="ja-JP" altLang="en-US" sz="12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altLang="ja-JP" sz="12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sending_time</a:t>
            </a:r>
            <a:r>
              <a:rPr lang="en-US" altLang="ja-JP" sz="12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)</a:t>
            </a:r>
            <a:endParaRPr lang="zh-TW" altLang="en-US" sz="1200" b="1">
              <a:solidFill>
                <a:schemeClr val="tx1"/>
              </a:solidFill>
              <a:latin typeface="Arial Rounded MT Bold"/>
              <a:cs typeface="Arial"/>
            </a:endParaRPr>
          </a:p>
          <a:p>
            <a:r>
              <a:rPr lang="ja-JP" altLang="en-US" b="1">
                <a:solidFill>
                  <a:schemeClr val="tx1"/>
                </a:solidFill>
                <a:latin typeface="Microsoft JhengHei"/>
                <a:ea typeface="Microsoft JhengHei"/>
                <a:cs typeface="Segoe UI"/>
              </a:rPr>
              <a:t>存入歷史紀錄</a:t>
            </a:r>
            <a:endParaRPr lang="ja-JP">
              <a:solidFill>
                <a:schemeClr val="tx1"/>
              </a:solidFill>
              <a:cs typeface="Arial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9D93945-E140-B013-7B23-27812E03BF59}"/>
              </a:ext>
            </a:extLst>
          </p:cNvPr>
          <p:cNvSpPr/>
          <p:nvPr/>
        </p:nvSpPr>
        <p:spPr>
          <a:xfrm>
            <a:off x="4566859" y="3172556"/>
            <a:ext cx="3169920" cy="169164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altLang="ja-JP" sz="1200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FindHistoryBySendingDepartment</a:t>
            </a:r>
            <a:endParaRPr lang="zh-TW" altLang="en-US" sz="1200">
              <a:solidFill>
                <a:schemeClr val="bg1"/>
              </a:solidFill>
              <a:latin typeface="Arial Rounded MT Bold"/>
              <a:ea typeface="Arial Unicode MS"/>
              <a:cs typeface="+mn-lt"/>
            </a:endParaRPr>
          </a:p>
          <a:p>
            <a:r>
              <a:rPr lang="en-US" altLang="ja-JP" sz="1200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Name</a:t>
            </a:r>
            <a:endParaRPr lang="zh-TW" altLang="en-US" sz="1200">
              <a:solidFill>
                <a:schemeClr val="bg1"/>
              </a:solidFill>
              <a:latin typeface="Arial Rounded MT Bold"/>
              <a:ea typeface="Arial Unicode MS"/>
              <a:cs typeface="+mn-lt"/>
            </a:endParaRPr>
          </a:p>
          <a:p>
            <a:r>
              <a:rPr lang="en-US" altLang="ja-JP" sz="1200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(String</a:t>
            </a:r>
            <a:r>
              <a:rPr lang="ja-JP" altLang="en-US" sz="1200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altLang="ja-JP" sz="1200" err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department_id</a:t>
            </a:r>
            <a:r>
              <a:rPr lang="en-US" altLang="ja-JP" sz="1200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)</a:t>
            </a:r>
            <a:r>
              <a:rPr lang="ja-JP" sz="1200">
                <a:solidFill>
                  <a:schemeClr val="bg1"/>
                </a:solidFill>
                <a:latin typeface="Arial Rounded MT Bold"/>
                <a:ea typeface="Segoe UI"/>
                <a:cs typeface="Segoe UI"/>
              </a:rPr>
              <a:t>​</a:t>
            </a:r>
            <a:endParaRPr lang="zh-TW" altLang="en-US" sz="1400">
              <a:solidFill>
                <a:schemeClr val="bg1"/>
              </a:solidFill>
              <a:latin typeface="Arial Rounded MT Bold"/>
              <a:cs typeface="Arial"/>
            </a:endParaRPr>
          </a:p>
          <a:p>
            <a:endParaRPr lang="ja-JP" altLang="en-US" b="1">
              <a:solidFill>
                <a:schemeClr val="bg1"/>
              </a:solidFill>
              <a:latin typeface="Segoe UI"/>
              <a:ea typeface="Segoe UI"/>
              <a:cs typeface="Segoe UI"/>
            </a:endParaRPr>
          </a:p>
          <a:p>
            <a:r>
              <a:rPr lang="en-US" altLang="ja-JP" b="1" err="1">
                <a:solidFill>
                  <a:schemeClr val="bg1"/>
                </a:solidFill>
                <a:latin typeface="Segoe UI"/>
                <a:cs typeface="Segoe UI"/>
              </a:rPr>
              <a:t>回傳該部門寄件歷史紀錄</a:t>
            </a:r>
            <a:endParaRPr lang="en-US" altLang="ja-JP" b="1">
              <a:solidFill>
                <a:schemeClr val="bg1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56385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資料庫 </a:t>
              </a:r>
              <a:r>
                <a:rPr lang="en-US" altLang="zh-TW" sz="2400" b="1">
                  <a:cs typeface="Arial"/>
                </a:rPr>
                <a:t>Database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DF2B30-12D3-F1C3-799C-6F6474DAAB0F}"/>
              </a:ext>
            </a:extLst>
          </p:cNvPr>
          <p:cNvSpPr/>
          <p:nvPr/>
        </p:nvSpPr>
        <p:spPr>
          <a:xfrm>
            <a:off x="1396939" y="1480916"/>
            <a:ext cx="6339840" cy="7326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400" b="1">
                <a:solidFill>
                  <a:schemeClr val="bg1"/>
                </a:solidFill>
                <a:latin typeface="Microsoft JhengHei"/>
                <a:ea typeface="+mn-lt"/>
                <a:cs typeface="+mn-lt"/>
              </a:rPr>
              <a:t>#</a:t>
            </a:r>
            <a:r>
              <a:rPr lang="zh-TW" altLang="en-US" sz="1400" b="1">
                <a:solidFill>
                  <a:schemeClr val="bg1"/>
                </a:solidFill>
                <a:latin typeface="Microsoft JhengHei"/>
                <a:ea typeface="Microsoft JhengHei"/>
                <a:cs typeface="+mn-lt"/>
              </a:rPr>
              <a:t> </a:t>
            </a:r>
            <a:r>
              <a:rPr lang="ja-JP" altLang="en-US" sz="1400" b="1">
                <a:solidFill>
                  <a:schemeClr val="bg1"/>
                </a:solidFill>
                <a:latin typeface="Microsoft JhengHei"/>
                <a:ea typeface="Microsoft JhengHei"/>
                <a:cs typeface="Arial"/>
              </a:rPr>
              <a:t>判斷該員工是否存在</a:t>
            </a:r>
            <a:endParaRPr lang="en-US" altLang="ja-JP" sz="1400" b="1">
              <a:solidFill>
                <a:schemeClr val="bg1"/>
              </a:solidFill>
              <a:latin typeface="Arial Rounded MT Bold"/>
              <a:ea typeface="+mn-lt"/>
              <a:cs typeface="+mn-lt"/>
            </a:endParaRPr>
          </a:p>
          <a:p>
            <a:r>
              <a:rPr lang="ja-JP" sz="1400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findInformationsByEmployeeId(int employee_id)</a:t>
            </a:r>
            <a:r>
              <a:rPr lang="zh-TW" altLang="en-US" sz="1400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  </a:t>
            </a:r>
            <a:endParaRPr lang="en-US" altLang="zh-TW" sz="1400">
              <a:solidFill>
                <a:schemeClr val="bg1"/>
              </a:solidFill>
              <a:latin typeface="Arial Rounded MT Bold"/>
              <a:ea typeface="+mn-lt"/>
              <a:cs typeface="+mn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DF3FEE4-9EEB-DF30-4A44-173EB3FCC2D0}"/>
              </a:ext>
            </a:extLst>
          </p:cNvPr>
          <p:cNvSpPr/>
          <p:nvPr/>
        </p:nvSpPr>
        <p:spPr>
          <a:xfrm>
            <a:off x="1399601" y="2328674"/>
            <a:ext cx="6344798" cy="7326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Microsoft JhengHei"/>
                <a:ea typeface="+mn-lt"/>
                <a:cs typeface="+mn-lt"/>
              </a:rPr>
              <a:t># </a:t>
            </a:r>
            <a:r>
              <a:rPr lang="en-US" altLang="ja-JP" sz="1400" b="1" err="1">
                <a:solidFill>
                  <a:schemeClr val="tx1"/>
                </a:solidFill>
                <a:latin typeface="Microsoft JhengHei"/>
                <a:cs typeface="Segoe UI"/>
              </a:rPr>
              <a:t>回傳員工密碼</a:t>
            </a:r>
            <a:endParaRPr lang="en-US" altLang="ja-JP" sz="1400" b="1">
              <a:solidFill>
                <a:schemeClr val="tx1"/>
              </a:solidFill>
              <a:latin typeface="Arial Rounded MT Bold"/>
              <a:ea typeface="+mn-lt"/>
              <a:cs typeface="+mn-lt"/>
            </a:endParaRPr>
          </a:p>
          <a:p>
            <a:r>
              <a:rPr lang="en-US" altLang="ja-JP" sz="14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findPasswordByEmployeeId</a:t>
            </a:r>
            <a:r>
              <a:rPr lang="en-US" altLang="ja-JP" sz="14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(int</a:t>
            </a:r>
            <a:r>
              <a:rPr lang="ja-JP" altLang="en-US" sz="14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 </a:t>
            </a:r>
            <a:r>
              <a:rPr lang="en-US" altLang="ja-JP" sz="14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employee_id</a:t>
            </a:r>
            <a:r>
              <a:rPr lang="en-US" altLang="ja-JP" sz="14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)</a:t>
            </a:r>
            <a:endParaRPr lang="ja-JP" altLang="en-US" sz="1400" b="1">
              <a:latin typeface="Segoe UI"/>
              <a:cs typeface="Segoe UI"/>
            </a:endParaRPr>
          </a:p>
        </p:txBody>
      </p:sp>
      <p:sp>
        <p:nvSpPr>
          <p:cNvPr id="24" name="文字方塊 25">
            <a:extLst>
              <a:ext uri="{FF2B5EF4-FFF2-40B4-BE49-F238E27FC236}">
                <a16:creationId xmlns:a16="http://schemas.microsoft.com/office/drawing/2014/main" id="{011B6AF6-E17F-76CD-4FB9-4E9F5EC5FB55}"/>
              </a:ext>
            </a:extLst>
          </p:cNvPr>
          <p:cNvSpPr txBox="1"/>
          <p:nvPr/>
        </p:nvSpPr>
        <p:spPr>
          <a:xfrm>
            <a:off x="1400742" y="997600"/>
            <a:ext cx="634251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微軟正黑體"/>
                <a:ea typeface="微軟正黑體"/>
              </a:rPr>
              <a:t>資料庫API的方法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D24A5A-0482-0604-65AF-12FEFA83F489}"/>
              </a:ext>
            </a:extLst>
          </p:cNvPr>
          <p:cNvSpPr/>
          <p:nvPr/>
        </p:nvSpPr>
        <p:spPr>
          <a:xfrm>
            <a:off x="1396939" y="4043138"/>
            <a:ext cx="6338697" cy="7377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1">
                <a:solidFill>
                  <a:schemeClr val="tx1"/>
                </a:solidFill>
                <a:latin typeface="Microsoft JhengHei"/>
                <a:ea typeface="+mn-lt"/>
                <a:cs typeface="+mn-lt"/>
              </a:rPr>
              <a:t># </a:t>
            </a:r>
            <a:r>
              <a:rPr lang="en-US" sz="1400" b="1" err="1">
                <a:solidFill>
                  <a:schemeClr val="tx1"/>
                </a:solidFill>
                <a:latin typeface="Microsoft JhengHei"/>
                <a:ea typeface="+mn-lt"/>
                <a:cs typeface="+mn-lt"/>
              </a:rPr>
              <a:t>回傳該部門寄件歷史紀錄</a:t>
            </a:r>
            <a:r>
              <a:rPr lang="en-US" sz="1400" b="1">
                <a:solidFill>
                  <a:schemeClr val="tx1"/>
                </a:solidFill>
                <a:latin typeface="Microsoft JhengHei"/>
                <a:ea typeface="+mn-lt"/>
                <a:cs typeface="+mn-lt"/>
              </a:rPr>
              <a:t> </a:t>
            </a:r>
            <a:endParaRPr lang="zh-TW" altLang="en-US" sz="1400" b="1">
              <a:solidFill>
                <a:schemeClr val="tx1"/>
              </a:solidFill>
              <a:latin typeface="Microsoft JhengHei"/>
              <a:cs typeface="Arial"/>
            </a:endParaRPr>
          </a:p>
          <a:p>
            <a:r>
              <a:rPr lang="en-US" sz="14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FindHistoryBySendingDepartment</a:t>
            </a:r>
            <a:r>
              <a:rPr lang="en-US" sz="14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 Name(String </a:t>
            </a:r>
            <a:r>
              <a:rPr lang="en-US" sz="1400" b="1" err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department_id</a:t>
            </a:r>
            <a:r>
              <a:rPr lang="en-US" sz="1400" b="1">
                <a:solidFill>
                  <a:schemeClr val="tx1"/>
                </a:solidFill>
                <a:latin typeface="Arial Rounded MT Bold"/>
                <a:ea typeface="+mn-lt"/>
                <a:cs typeface="+mn-lt"/>
              </a:rPr>
              <a:t>) </a:t>
            </a:r>
            <a:endParaRPr lang="en-US">
              <a:solidFill>
                <a:schemeClr val="tx1"/>
              </a:solidFill>
              <a:latin typeface="Arial Rounded MT Bold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9D93945-E140-B013-7B23-27812E03BF59}"/>
              </a:ext>
            </a:extLst>
          </p:cNvPr>
          <p:cNvSpPr/>
          <p:nvPr/>
        </p:nvSpPr>
        <p:spPr>
          <a:xfrm>
            <a:off x="1396939" y="3179157"/>
            <a:ext cx="6339840" cy="74814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1">
                <a:solidFill>
                  <a:schemeClr val="bg1"/>
                </a:solidFill>
                <a:latin typeface="Microsoft JhengHei"/>
                <a:ea typeface="+mn-lt"/>
                <a:cs typeface="+mn-lt"/>
              </a:rPr>
              <a:t># </a:t>
            </a:r>
            <a:r>
              <a:rPr lang="en-US" sz="1400" b="1" err="1">
                <a:solidFill>
                  <a:schemeClr val="bg1"/>
                </a:solidFill>
                <a:latin typeface="Microsoft JhengHei"/>
                <a:ea typeface="+mn-lt"/>
                <a:cs typeface="+mn-lt"/>
              </a:rPr>
              <a:t>存入歷史紀錄</a:t>
            </a:r>
            <a:r>
              <a:rPr lang="en-US" sz="1400" b="1">
                <a:solidFill>
                  <a:schemeClr val="bg1"/>
                </a:solidFill>
                <a:latin typeface="Microsoft JhengHei"/>
                <a:ea typeface="+mn-lt"/>
                <a:cs typeface="+mn-lt"/>
              </a:rPr>
              <a:t> </a:t>
            </a:r>
            <a:endParaRPr lang="zh-TW" altLang="en-US" sz="1400" b="1">
              <a:solidFill>
                <a:schemeClr val="bg1"/>
              </a:solidFill>
              <a:latin typeface="Microsoft JhengHei"/>
              <a:cs typeface="Arial"/>
            </a:endParaRPr>
          </a:p>
          <a:p>
            <a:r>
              <a:rPr lang="en-US" sz="1400" b="1" err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insertInformationsIntoHistory</a:t>
            </a:r>
            <a:r>
              <a:rPr lang="en-US" sz="1400" b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(String </a:t>
            </a:r>
            <a:r>
              <a:rPr lang="en-US" sz="1400" b="1" err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sending_department_name</a:t>
            </a:r>
            <a:r>
              <a:rPr lang="en-US" sz="1400" b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, String </a:t>
            </a:r>
            <a:r>
              <a:rPr lang="en-US" sz="1400" b="1" err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receiving_department_name</a:t>
            </a:r>
            <a:r>
              <a:rPr lang="en-US" sz="1400" b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, String </a:t>
            </a:r>
            <a:r>
              <a:rPr lang="en-US" sz="1400" b="1" err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sending_time</a:t>
            </a:r>
            <a:r>
              <a:rPr lang="en-US" sz="1400" b="1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)</a:t>
            </a:r>
            <a:endParaRPr lang="en-US" b="1">
              <a:solidFill>
                <a:schemeClr val="bg1"/>
              </a:solidFill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963011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資料庫 </a:t>
              </a:r>
              <a:r>
                <a:rPr lang="en-US" altLang="zh-TW" sz="2400" b="1">
                  <a:cs typeface="Arial"/>
                </a:rPr>
                <a:t>Database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5" name="文字方塊 25">
            <a:extLst>
              <a:ext uri="{FF2B5EF4-FFF2-40B4-BE49-F238E27FC236}">
                <a16:creationId xmlns:a16="http://schemas.microsoft.com/office/drawing/2014/main" id="{1804B159-6358-9296-A171-2AE08F153FD9}"/>
              </a:ext>
            </a:extLst>
          </p:cNvPr>
          <p:cNvSpPr txBox="1"/>
          <p:nvPr/>
        </p:nvSpPr>
        <p:spPr>
          <a:xfrm>
            <a:off x="1400742" y="997600"/>
            <a:ext cx="634251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微軟正黑體"/>
                <a:ea typeface="微軟正黑體"/>
              </a:rPr>
              <a:t>後端串接資料庫</a:t>
            </a:r>
          </a:p>
        </p:txBody>
      </p:sp>
      <p:sp>
        <p:nvSpPr>
          <p:cNvPr id="9" name="矩形: 圓角 17">
            <a:extLst>
              <a:ext uri="{FF2B5EF4-FFF2-40B4-BE49-F238E27FC236}">
                <a16:creationId xmlns:a16="http://schemas.microsoft.com/office/drawing/2014/main" id="{7032EE2A-2BDB-024D-53B9-AB847EDCCBCE}"/>
              </a:ext>
            </a:extLst>
          </p:cNvPr>
          <p:cNvSpPr/>
          <p:nvPr/>
        </p:nvSpPr>
        <p:spPr>
          <a:xfrm>
            <a:off x="4570870" y="3996328"/>
            <a:ext cx="4346187" cy="67974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altLang="en-US" sz="1400" b="1">
                <a:solidFill>
                  <a:schemeClr val="bg1"/>
                </a:solidFill>
                <a:cs typeface="Arial"/>
              </a:rPr>
              <a:t>用Connection模組將IP、帳密連接servlet</a:t>
            </a:r>
            <a:endParaRPr lang="zh-TW" sz="1400" b="1">
              <a:solidFill>
                <a:schemeClr val="bg1"/>
              </a:solidFill>
              <a:cs typeface="Arial"/>
            </a:endParaRPr>
          </a:p>
          <a:p>
            <a:r>
              <a:rPr lang="zh-TW" altLang="en-US" sz="1400" b="1">
                <a:solidFill>
                  <a:schemeClr val="bg1"/>
                </a:solidFill>
                <a:cs typeface="Arial"/>
              </a:rPr>
              <a:t>用PreparedStatement模組撰寫MySQL語法</a:t>
            </a:r>
          </a:p>
        </p:txBody>
      </p:sp>
      <p:sp>
        <p:nvSpPr>
          <p:cNvPr id="10" name="矩形: 圓角 17">
            <a:extLst>
              <a:ext uri="{FF2B5EF4-FFF2-40B4-BE49-F238E27FC236}">
                <a16:creationId xmlns:a16="http://schemas.microsoft.com/office/drawing/2014/main" id="{F74547D2-C973-306C-171E-93E1F37D198C}"/>
              </a:ext>
            </a:extLst>
          </p:cNvPr>
          <p:cNvSpPr/>
          <p:nvPr/>
        </p:nvSpPr>
        <p:spPr>
          <a:xfrm>
            <a:off x="4570870" y="2798030"/>
            <a:ext cx="4346186" cy="6797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altLang="en-US" sz="1400" b="1">
                <a:solidFill>
                  <a:schemeClr val="tx1"/>
                </a:solidFill>
                <a:cs typeface="Arial"/>
              </a:rPr>
              <a:t>設置地端MySQL的IP、帳號密碼</a:t>
            </a:r>
          </a:p>
        </p:txBody>
      </p:sp>
      <p:sp>
        <p:nvSpPr>
          <p:cNvPr id="19" name="矩形: 圓角 17">
            <a:extLst>
              <a:ext uri="{FF2B5EF4-FFF2-40B4-BE49-F238E27FC236}">
                <a16:creationId xmlns:a16="http://schemas.microsoft.com/office/drawing/2014/main" id="{14A765BF-253E-4E0B-E6E5-437A5A0F8056}"/>
              </a:ext>
            </a:extLst>
          </p:cNvPr>
          <p:cNvSpPr/>
          <p:nvPr/>
        </p:nvSpPr>
        <p:spPr>
          <a:xfrm>
            <a:off x="4570870" y="1644603"/>
            <a:ext cx="4346187" cy="680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altLang="en-US" sz="1400" b="1">
                <a:solidFill>
                  <a:schemeClr val="bg1"/>
                </a:solidFill>
                <a:cs typeface="Arial"/>
              </a:rPr>
              <a:t>下載mysql-connector-java-版本號.jar</a:t>
            </a:r>
            <a:endParaRPr lang="zh-TW" sz="1400" b="1">
              <a:solidFill>
                <a:schemeClr val="bg1"/>
              </a:solidFill>
              <a:cs typeface="Arial"/>
            </a:endParaRPr>
          </a:p>
          <a:p>
            <a:r>
              <a:rPr lang="zh-TW" altLang="en-US" sz="1400" b="1">
                <a:solidFill>
                  <a:schemeClr val="bg1"/>
                </a:solidFill>
                <a:cs typeface="Arial"/>
              </a:rPr>
              <a:t>放入</a:t>
            </a:r>
            <a:r>
              <a:rPr lang="zh-TW" altLang="en-US" sz="1400" b="1">
                <a:solidFill>
                  <a:schemeClr val="bg1"/>
                </a:solidFill>
                <a:ea typeface="Arial Unicode MS"/>
                <a:cs typeface="+mn-lt"/>
              </a:rPr>
              <a:t>E</a:t>
            </a:r>
            <a:r>
              <a:rPr lang="en-US" altLang="zh-TW" sz="1400" b="1" err="1">
                <a:solidFill>
                  <a:schemeClr val="bg1"/>
                </a:solidFill>
                <a:ea typeface="Arial Unicode MS"/>
                <a:cs typeface="+mn-lt"/>
              </a:rPr>
              <a:t>c</a:t>
            </a:r>
            <a:r>
              <a:rPr lang="en-US" altLang="en-US" sz="1400" b="1" err="1">
                <a:solidFill>
                  <a:schemeClr val="bg1"/>
                </a:solidFill>
                <a:ea typeface="Arial Unicode MS"/>
                <a:cs typeface="+mn-lt"/>
              </a:rPr>
              <a:t>lipse專案下</a:t>
            </a:r>
            <a:r>
              <a:rPr lang="zh-TW" sz="1400" b="1">
                <a:solidFill>
                  <a:schemeClr val="bg1"/>
                </a:solidFill>
                <a:ea typeface="+mn-lt"/>
                <a:cs typeface="+mn-lt"/>
              </a:rPr>
              <a:t>apache-tomcat-</a:t>
            </a:r>
            <a:r>
              <a:rPr lang="zh-TW" altLang="en-US" sz="1400" b="1">
                <a:solidFill>
                  <a:schemeClr val="bg1"/>
                </a:solidFill>
                <a:ea typeface="+mn-lt"/>
                <a:cs typeface="+mn-lt"/>
              </a:rPr>
              <a:t>版本號</a:t>
            </a:r>
            <a:r>
              <a:rPr lang="zh-TW" altLang="en-US" sz="1400" b="1">
                <a:solidFill>
                  <a:schemeClr val="bg1"/>
                </a:solidFill>
                <a:cs typeface="Arial"/>
              </a:rPr>
              <a:t>的library</a:t>
            </a:r>
          </a:p>
        </p:txBody>
      </p:sp>
      <p:pic>
        <p:nvPicPr>
          <p:cNvPr id="7" name="Picture 6" descr="A grey square with orange and blue text&#10;&#10;自動產生的描述">
            <a:extLst>
              <a:ext uri="{FF2B5EF4-FFF2-40B4-BE49-F238E27FC236}">
                <a16:creationId xmlns:a16="http://schemas.microsoft.com/office/drawing/2014/main" id="{BD442E81-2093-7FEB-76C2-012CFCD9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6" y="1648218"/>
            <a:ext cx="2522220" cy="920115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0" name="圖片 19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AA0513AC-35E7-89BC-D78B-C22044AD4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" y="3910750"/>
            <a:ext cx="4351020" cy="766241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1" name="圖片 20" descr="一張含有 文字, 字型, 螢幕擷取畫面, 行 的圖片&#10;&#10;自動產生的描述">
            <a:extLst>
              <a:ext uri="{FF2B5EF4-FFF2-40B4-BE49-F238E27FC236}">
                <a16:creationId xmlns:a16="http://schemas.microsoft.com/office/drawing/2014/main" id="{5C6F481C-CCFE-4BF4-922E-24EB5A680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" y="2697521"/>
            <a:ext cx="4137660" cy="1043857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3111D28B-047D-C251-3D24-A4220D90DDF4}"/>
              </a:ext>
            </a:extLst>
          </p:cNvPr>
          <p:cNvSpPr/>
          <p:nvPr/>
        </p:nvSpPr>
        <p:spPr>
          <a:xfrm>
            <a:off x="6039532" y="2399389"/>
            <a:ext cx="1402080" cy="33528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64C6DC17-5D86-90B2-D2D8-92BD4B11721D}"/>
              </a:ext>
            </a:extLst>
          </p:cNvPr>
          <p:cNvSpPr/>
          <p:nvPr/>
        </p:nvSpPr>
        <p:spPr>
          <a:xfrm>
            <a:off x="6039531" y="3572869"/>
            <a:ext cx="1402080" cy="33528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138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資料庫 </a:t>
              </a:r>
              <a:r>
                <a:rPr lang="en-US" altLang="zh-TW" sz="2400" b="1">
                  <a:cs typeface="Arial"/>
                </a:rPr>
                <a:t>Database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1F0B2E-D8AC-4083-ACAE-54EFA6949257}"/>
              </a:ext>
            </a:extLst>
          </p:cNvPr>
          <p:cNvSpPr txBox="1"/>
          <p:nvPr/>
        </p:nvSpPr>
        <p:spPr>
          <a:xfrm>
            <a:off x="1400742" y="1172860"/>
            <a:ext cx="6342514" cy="36933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API</a:t>
            </a:r>
            <a:r>
              <a:rPr lang="zh-TW" altLang="en-US" b="1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的設計</a:t>
            </a:r>
          </a:p>
        </p:txBody>
      </p:sp>
      <p:pic>
        <p:nvPicPr>
          <p:cNvPr id="6" name="圖片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110858E-614F-2904-9230-9253C8F7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831979"/>
            <a:ext cx="3771900" cy="892802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圖片 6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2387F63C-8332-C3F3-BCF6-9917229F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20" y="2574021"/>
            <a:ext cx="2735580" cy="1496597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圖片 7" descr="一張含有 文字, 字型, 螢幕擷取畫面, 行 的圖片&#10;&#10;自動產生的描述">
            <a:extLst>
              <a:ext uri="{FF2B5EF4-FFF2-40B4-BE49-F238E27FC236}">
                <a16:creationId xmlns:a16="http://schemas.microsoft.com/office/drawing/2014/main" id="{F943FF49-39BD-C564-6D31-E62DDC165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" y="3870847"/>
            <a:ext cx="3771900" cy="975585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0" name="矩形: 圓角 17">
            <a:extLst>
              <a:ext uri="{FF2B5EF4-FFF2-40B4-BE49-F238E27FC236}">
                <a16:creationId xmlns:a16="http://schemas.microsoft.com/office/drawing/2014/main" id="{7ECF2B88-799E-7E5D-E4CE-858B0B27E567}"/>
              </a:ext>
            </a:extLst>
          </p:cNvPr>
          <p:cNvSpPr/>
          <p:nvPr/>
        </p:nvSpPr>
        <p:spPr>
          <a:xfrm>
            <a:off x="4692790" y="1835103"/>
            <a:ext cx="4346187" cy="680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sz="1400" b="1" baseline="0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用Connection模組將IP、帳密連接servlet</a:t>
            </a:r>
            <a:r>
              <a:rPr lang="zh-TW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​</a:t>
            </a:r>
          </a:p>
          <a:p>
            <a:pPr rtl="0"/>
            <a:r>
              <a:rPr lang="zh-TW" sz="1400" b="1" baseline="0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用PreparedStatement模組撰寫MySQL語法</a:t>
            </a:r>
            <a:endParaRPr lang="zh-TW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4" name="矩形: 圓角 17">
            <a:extLst>
              <a:ext uri="{FF2B5EF4-FFF2-40B4-BE49-F238E27FC236}">
                <a16:creationId xmlns:a16="http://schemas.microsoft.com/office/drawing/2014/main" id="{7845BF9D-E3C4-7C8F-AFFB-86EEEE12B6FD}"/>
              </a:ext>
            </a:extLst>
          </p:cNvPr>
          <p:cNvSpPr/>
          <p:nvPr/>
        </p:nvSpPr>
        <p:spPr>
          <a:xfrm>
            <a:off x="4692790" y="4166823"/>
            <a:ext cx="4346187" cy="680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sz="1400">
                <a:solidFill>
                  <a:schemeClr val="bg1"/>
                </a:solidFill>
                <a:cs typeface="Arial"/>
              </a:rPr>
              <a:t>假如輸入的元素</a:t>
            </a:r>
            <a:r>
              <a:rPr lang="zh-TW" altLang="en-US" sz="1400">
                <a:solidFill>
                  <a:schemeClr val="bg1"/>
                </a:solidFill>
                <a:cs typeface="Arial"/>
              </a:rPr>
              <a:t>不</a:t>
            </a:r>
            <a:r>
              <a:rPr lang="zh-TW" sz="1400">
                <a:solidFill>
                  <a:schemeClr val="bg1"/>
                </a:solidFill>
                <a:cs typeface="Arial"/>
              </a:rPr>
              <a:t>存在</a:t>
            </a:r>
            <a:r>
              <a:rPr lang="zh-TW" altLang="en-US" sz="1400">
                <a:solidFill>
                  <a:schemeClr val="bg1"/>
                </a:solidFill>
                <a:cs typeface="Arial"/>
              </a:rPr>
              <a:t>，則回報錯誤</a:t>
            </a:r>
            <a:r>
              <a:rPr lang="zh-TW" sz="1400">
                <a:solidFill>
                  <a:schemeClr val="bg1"/>
                </a:solidFill>
                <a:cs typeface="Arial"/>
              </a:rPr>
              <a:t> </a:t>
            </a:r>
            <a:endParaRPr lang="zh-TW"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矩形: 圓角 17">
            <a:extLst>
              <a:ext uri="{FF2B5EF4-FFF2-40B4-BE49-F238E27FC236}">
                <a16:creationId xmlns:a16="http://schemas.microsoft.com/office/drawing/2014/main" id="{DE221AEB-A466-2698-5C0F-D29AA0A4BEFE}"/>
              </a:ext>
            </a:extLst>
          </p:cNvPr>
          <p:cNvSpPr/>
          <p:nvPr/>
        </p:nvSpPr>
        <p:spPr>
          <a:xfrm>
            <a:off x="227470" y="2980910"/>
            <a:ext cx="4346186" cy="6797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altLang="en-US" sz="1400" b="1">
                <a:solidFill>
                  <a:schemeClr val="tx1"/>
                </a:solidFill>
                <a:cs typeface="Arial"/>
              </a:rPr>
              <a:t>假如輸入的元素存在，則回傳相對應的值 </a:t>
            </a:r>
          </a:p>
        </p:txBody>
      </p:sp>
      <p:sp>
        <p:nvSpPr>
          <p:cNvPr id="23" name="箭號: 左-右雙向 22">
            <a:extLst>
              <a:ext uri="{FF2B5EF4-FFF2-40B4-BE49-F238E27FC236}">
                <a16:creationId xmlns:a16="http://schemas.microsoft.com/office/drawing/2014/main" id="{CE8E804A-201D-9B5B-69D2-62DC3A64D73F}"/>
              </a:ext>
            </a:extLst>
          </p:cNvPr>
          <p:cNvSpPr/>
          <p:nvPr/>
        </p:nvSpPr>
        <p:spPr>
          <a:xfrm>
            <a:off x="4019360" y="1911550"/>
            <a:ext cx="685800" cy="525780"/>
          </a:xfrm>
          <a:prstGeom prst="left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左-右雙向 26">
            <a:extLst>
              <a:ext uri="{FF2B5EF4-FFF2-40B4-BE49-F238E27FC236}">
                <a16:creationId xmlns:a16="http://schemas.microsoft.com/office/drawing/2014/main" id="{05154A19-C0E5-BF83-E905-030E4E463DA2}"/>
              </a:ext>
            </a:extLst>
          </p:cNvPr>
          <p:cNvSpPr/>
          <p:nvPr/>
        </p:nvSpPr>
        <p:spPr>
          <a:xfrm>
            <a:off x="4019360" y="4243269"/>
            <a:ext cx="685800" cy="525780"/>
          </a:xfrm>
          <a:prstGeom prst="left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左-右雙向 27">
            <a:extLst>
              <a:ext uri="{FF2B5EF4-FFF2-40B4-BE49-F238E27FC236}">
                <a16:creationId xmlns:a16="http://schemas.microsoft.com/office/drawing/2014/main" id="{BF524417-3969-B363-0B15-AB8379C3E555}"/>
              </a:ext>
            </a:extLst>
          </p:cNvPr>
          <p:cNvSpPr/>
          <p:nvPr/>
        </p:nvSpPr>
        <p:spPr>
          <a:xfrm>
            <a:off x="4575620" y="3054549"/>
            <a:ext cx="906780" cy="594360"/>
          </a:xfrm>
          <a:prstGeom prst="left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281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深度學習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/>
                <a:t>影像辨識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6690E33-670C-4747-9FC1-C995A29584B9}"/>
              </a:ext>
            </a:extLst>
          </p:cNvPr>
          <p:cNvSpPr/>
          <p:nvPr/>
        </p:nvSpPr>
        <p:spPr>
          <a:xfrm>
            <a:off x="668376" y="1590332"/>
            <a:ext cx="1924733" cy="27641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b="1">
              <a:solidFill>
                <a:schemeClr val="tx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B7244F-1B53-479B-B3ED-E256074FFB4A}"/>
              </a:ext>
            </a:extLst>
          </p:cNvPr>
          <p:cNvSpPr/>
          <p:nvPr/>
        </p:nvSpPr>
        <p:spPr>
          <a:xfrm>
            <a:off x="2647267" y="1590332"/>
            <a:ext cx="1924733" cy="27641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b="1">
              <a:solidFill>
                <a:schemeClr val="tx1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0803FDA-E3C1-46F8-89FF-FEDD5FBF7426}"/>
              </a:ext>
            </a:extLst>
          </p:cNvPr>
          <p:cNvSpPr/>
          <p:nvPr/>
        </p:nvSpPr>
        <p:spPr>
          <a:xfrm>
            <a:off x="4626158" y="1590331"/>
            <a:ext cx="1924733" cy="27641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b="1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808FA1C-45AC-4904-9B24-866211C80122}"/>
              </a:ext>
            </a:extLst>
          </p:cNvPr>
          <p:cNvSpPr/>
          <p:nvPr/>
        </p:nvSpPr>
        <p:spPr>
          <a:xfrm>
            <a:off x="6605049" y="1606608"/>
            <a:ext cx="1924733" cy="27641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F504DB4-D7C5-4CD0-97C6-A7CF6ED8DB4F}"/>
              </a:ext>
            </a:extLst>
          </p:cNvPr>
          <p:cNvSpPr txBox="1"/>
          <p:nvPr/>
        </p:nvSpPr>
        <p:spPr>
          <a:xfrm>
            <a:off x="668375" y="4431882"/>
            <a:ext cx="192473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獅子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0A1D71-B29D-4E0E-89CE-416A1E958699}"/>
              </a:ext>
            </a:extLst>
          </p:cNvPr>
          <p:cNvSpPr txBox="1"/>
          <p:nvPr/>
        </p:nvSpPr>
        <p:spPr>
          <a:xfrm>
            <a:off x="2647266" y="4431882"/>
            <a:ext cx="192473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微軟正黑體"/>
                <a:ea typeface="微軟正黑體"/>
              </a:rPr>
              <a:t>虎斑貓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CF36B73-45B9-4A3E-B777-F480B24DDB26}"/>
              </a:ext>
            </a:extLst>
          </p:cNvPr>
          <p:cNvSpPr txBox="1"/>
          <p:nvPr/>
        </p:nvSpPr>
        <p:spPr>
          <a:xfrm>
            <a:off x="4626157" y="4431882"/>
            <a:ext cx="192473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花豹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A628E58-42CB-4C0F-933C-310147B6FA84}"/>
              </a:ext>
            </a:extLst>
          </p:cNvPr>
          <p:cNvSpPr txBox="1"/>
          <p:nvPr/>
        </p:nvSpPr>
        <p:spPr>
          <a:xfrm>
            <a:off x="6605049" y="4431882"/>
            <a:ext cx="192473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微軟正黑體"/>
                <a:ea typeface="微軟正黑體"/>
              </a:rPr>
              <a:t>老虎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1F0B2E-D8AC-4083-ACAE-54EFA6949257}"/>
              </a:ext>
            </a:extLst>
          </p:cNvPr>
          <p:cNvSpPr txBox="1"/>
          <p:nvPr/>
        </p:nvSpPr>
        <p:spPr>
          <a:xfrm>
            <a:off x="1400742" y="1172860"/>
            <a:ext cx="6342514" cy="36933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</a:rPr>
              <a:t>影像辨識之物種選擇</a:t>
            </a:r>
            <a:endParaRPr lang="zh-TW" altLang="en-US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5CC638-B99B-4D47-8F04-E9A36AC073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7"/>
          <a:stretch/>
        </p:blipFill>
        <p:spPr>
          <a:xfrm>
            <a:off x="751331" y="2185856"/>
            <a:ext cx="1758819" cy="16056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EFEE0F-54C2-41D9-8465-1DE2330EB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35" y="2185856"/>
            <a:ext cx="1608927" cy="16056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0ADDE28-DEAE-4AF9-A145-0E61C44E56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59" y="2436092"/>
            <a:ext cx="1608927" cy="107261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1C9B279-064F-4DEE-95F0-A37278FF62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07" y="2169093"/>
            <a:ext cx="1606615" cy="16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86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資料庫 </a:t>
              </a:r>
              <a:r>
                <a:rPr lang="en-US" altLang="zh-TW" sz="2400" b="1">
                  <a:cs typeface="Arial"/>
                </a:rPr>
                <a:t>Database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1F0B2E-D8AC-4083-ACAE-54EFA6949257}"/>
              </a:ext>
            </a:extLst>
          </p:cNvPr>
          <p:cNvSpPr txBox="1"/>
          <p:nvPr/>
        </p:nvSpPr>
        <p:spPr>
          <a:xfrm>
            <a:off x="1400742" y="1172860"/>
            <a:ext cx="6342514" cy="36933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Inception v3 </a:t>
            </a:r>
            <a:r>
              <a:rPr lang="zh-TW" altLang="en-US" b="1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簡介</a:t>
            </a:r>
          </a:p>
        </p:txBody>
      </p:sp>
      <p:sp>
        <p:nvSpPr>
          <p:cNvPr id="10" name="矩形: 圓角 17">
            <a:extLst>
              <a:ext uri="{FF2B5EF4-FFF2-40B4-BE49-F238E27FC236}">
                <a16:creationId xmlns:a16="http://schemas.microsoft.com/office/drawing/2014/main" id="{7ECF2B88-799E-7E5D-E4CE-858B0B27E567}"/>
              </a:ext>
            </a:extLst>
          </p:cNvPr>
          <p:cNvSpPr/>
          <p:nvPr/>
        </p:nvSpPr>
        <p:spPr>
          <a:xfrm>
            <a:off x="4186990" y="1835103"/>
            <a:ext cx="4851988" cy="680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en-US" altLang="zh-TW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Inception v3 </a:t>
            </a:r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是一種影像辨識模型，已被證明在</a:t>
            </a:r>
            <a:r>
              <a:rPr lang="en-US" altLang="zh-TW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ImageNet</a:t>
            </a:r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資料集上的準確率超過</a:t>
            </a:r>
            <a:r>
              <a:rPr lang="en-US" altLang="zh-TW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78.1%</a:t>
            </a:r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。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sp>
        <p:nvSpPr>
          <p:cNvPr id="3" name="矩形: 圓角 17">
            <a:extLst>
              <a:ext uri="{FF2B5EF4-FFF2-40B4-BE49-F238E27FC236}">
                <a16:creationId xmlns:a16="http://schemas.microsoft.com/office/drawing/2014/main" id="{DA974158-671F-4100-7D79-718477F5B3E1}"/>
              </a:ext>
            </a:extLst>
          </p:cNvPr>
          <p:cNvSpPr/>
          <p:nvPr/>
        </p:nvSpPr>
        <p:spPr>
          <a:xfrm>
            <a:off x="4186451" y="2829557"/>
            <a:ext cx="4851988" cy="6797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altLang="en-US" sz="1400" b="1">
                <a:solidFill>
                  <a:schemeClr val="tx1"/>
                </a:solidFill>
                <a:cs typeface="Arial"/>
              </a:rPr>
              <a:t>模型本身由對稱和非對稱構建塊組成，包括卷積層、平均池化層、最大池化層、串聯、丟棄層和全連接層。 </a:t>
            </a:r>
          </a:p>
        </p:txBody>
      </p:sp>
      <p:sp>
        <p:nvSpPr>
          <p:cNvPr id="5" name="矩形: 圓角 17">
            <a:extLst>
              <a:ext uri="{FF2B5EF4-FFF2-40B4-BE49-F238E27FC236}">
                <a16:creationId xmlns:a16="http://schemas.microsoft.com/office/drawing/2014/main" id="{85C1A702-B2D3-1667-BE59-418A3FB60447}"/>
              </a:ext>
            </a:extLst>
          </p:cNvPr>
          <p:cNvSpPr/>
          <p:nvPr/>
        </p:nvSpPr>
        <p:spPr>
          <a:xfrm>
            <a:off x="4186451" y="3823224"/>
            <a:ext cx="4851988" cy="680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批量歸一化也在模型中廣泛應用，同時用於激活輸入。損失是透過cross-entropy計算的。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pic>
        <p:nvPicPr>
          <p:cNvPr id="12" name="圖片 11" descr="一張含有 螢幕擷取畫面, 文字, 圖表, 繪圖 的圖片&#10;&#10;自動產生的描述">
            <a:extLst>
              <a:ext uri="{FF2B5EF4-FFF2-40B4-BE49-F238E27FC236}">
                <a16:creationId xmlns:a16="http://schemas.microsoft.com/office/drawing/2014/main" id="{A21E19D6-857E-B031-6AD2-B3D488C45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" y="2515182"/>
            <a:ext cx="3767603" cy="1404231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124259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 深度學習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/>
                <a:t>影像辨識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1F0B2E-D8AC-4083-ACAE-54EFA6949257}"/>
              </a:ext>
            </a:extLst>
          </p:cNvPr>
          <p:cNvSpPr txBox="1"/>
          <p:nvPr/>
        </p:nvSpPr>
        <p:spPr>
          <a:xfrm>
            <a:off x="1400742" y="1172860"/>
            <a:ext cx="634251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處理影像</a:t>
            </a:r>
          </a:p>
        </p:txBody>
      </p:sp>
      <p:pic>
        <p:nvPicPr>
          <p:cNvPr id="6" name="圖片 5" descr="一張含有 文字, 字型, 螢幕擷取畫面, 行 的圖片&#10;&#10;自動產生的描述">
            <a:extLst>
              <a:ext uri="{FF2B5EF4-FFF2-40B4-BE49-F238E27FC236}">
                <a16:creationId xmlns:a16="http://schemas.microsoft.com/office/drawing/2014/main" id="{A094FC7F-7136-BEB7-105B-7BA877D57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" y="1832850"/>
            <a:ext cx="4302355" cy="139164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矩形: 圓角 17">
            <a:extLst>
              <a:ext uri="{FF2B5EF4-FFF2-40B4-BE49-F238E27FC236}">
                <a16:creationId xmlns:a16="http://schemas.microsoft.com/office/drawing/2014/main" id="{018821F8-33B4-72E9-DDB9-D41E89C4767D}"/>
              </a:ext>
            </a:extLst>
          </p:cNvPr>
          <p:cNvSpPr/>
          <p:nvPr/>
        </p:nvSpPr>
        <p:spPr>
          <a:xfrm>
            <a:off x="5403894" y="1721869"/>
            <a:ext cx="3643849" cy="5616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讀取圖檔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sp>
        <p:nvSpPr>
          <p:cNvPr id="8" name="矩形: 圓角 17">
            <a:extLst>
              <a:ext uri="{FF2B5EF4-FFF2-40B4-BE49-F238E27FC236}">
                <a16:creationId xmlns:a16="http://schemas.microsoft.com/office/drawing/2014/main" id="{1F481329-D443-A602-FA3A-E089DA6026E7}"/>
              </a:ext>
            </a:extLst>
          </p:cNvPr>
          <p:cNvSpPr/>
          <p:nvPr/>
        </p:nvSpPr>
        <p:spPr>
          <a:xfrm>
            <a:off x="5398820" y="2388077"/>
            <a:ext cx="3643849" cy="56020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zh-TW" altLang="en-US" sz="1400" b="1">
                <a:solidFill>
                  <a:schemeClr val="tx1"/>
                </a:solidFill>
                <a:cs typeface="Arial"/>
              </a:rPr>
              <a:t> 將圖檔當作字串讀取</a:t>
            </a:r>
          </a:p>
        </p:txBody>
      </p:sp>
      <p:sp>
        <p:nvSpPr>
          <p:cNvPr id="10" name="矩形: 圓角 17">
            <a:extLst>
              <a:ext uri="{FF2B5EF4-FFF2-40B4-BE49-F238E27FC236}">
                <a16:creationId xmlns:a16="http://schemas.microsoft.com/office/drawing/2014/main" id="{EE4FE262-B5A1-2FD7-D392-34987970AD9B}"/>
              </a:ext>
            </a:extLst>
          </p:cNvPr>
          <p:cNvSpPr/>
          <p:nvPr/>
        </p:nvSpPr>
        <p:spPr>
          <a:xfrm>
            <a:off x="5398820" y="3052888"/>
            <a:ext cx="3643849" cy="5616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將圖像字串解碼為張量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sp>
        <p:nvSpPr>
          <p:cNvPr id="12" name="矩形: 圓角 17">
            <a:extLst>
              <a:ext uri="{FF2B5EF4-FFF2-40B4-BE49-F238E27FC236}">
                <a16:creationId xmlns:a16="http://schemas.microsoft.com/office/drawing/2014/main" id="{FD856AC8-8440-BF29-A39B-C860E3BCCD9E}"/>
              </a:ext>
            </a:extLst>
          </p:cNvPr>
          <p:cNvSpPr/>
          <p:nvPr/>
        </p:nvSpPr>
        <p:spPr>
          <a:xfrm>
            <a:off x="5398820" y="3719096"/>
            <a:ext cx="3643849" cy="56020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altLang="en-US" sz="1400" b="1">
                <a:solidFill>
                  <a:schemeClr val="tx1"/>
                </a:solidFill>
                <a:cs typeface="Arial"/>
              </a:rPr>
              <a:t> 調整影像大小尺寸</a:t>
            </a:r>
          </a:p>
        </p:txBody>
      </p:sp>
      <p:sp>
        <p:nvSpPr>
          <p:cNvPr id="15" name="矩形: 圓角 17">
            <a:extLst>
              <a:ext uri="{FF2B5EF4-FFF2-40B4-BE49-F238E27FC236}">
                <a16:creationId xmlns:a16="http://schemas.microsoft.com/office/drawing/2014/main" id="{A2F73394-DB4A-669F-1F3D-6398DC0F419A}"/>
              </a:ext>
            </a:extLst>
          </p:cNvPr>
          <p:cNvSpPr/>
          <p:nvPr/>
        </p:nvSpPr>
        <p:spPr>
          <a:xfrm>
            <a:off x="5398820" y="4383907"/>
            <a:ext cx="3643849" cy="5616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將像素值標準化到範圍</a:t>
            </a:r>
            <a:r>
              <a:rPr lang="en-US" altLang="zh-TW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[0,1]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sp>
        <p:nvSpPr>
          <p:cNvPr id="17" name="矩形: 圓角 17">
            <a:extLst>
              <a:ext uri="{FF2B5EF4-FFF2-40B4-BE49-F238E27FC236}">
                <a16:creationId xmlns:a16="http://schemas.microsoft.com/office/drawing/2014/main" id="{F7E0E44E-8FCB-1E22-91D3-CCDECEBE93A4}"/>
              </a:ext>
            </a:extLst>
          </p:cNvPr>
          <p:cNvSpPr/>
          <p:nvPr/>
        </p:nvSpPr>
        <p:spPr>
          <a:xfrm>
            <a:off x="572920" y="3719096"/>
            <a:ext cx="3643849" cy="56020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zh-TW" altLang="en-US" sz="1400" b="1">
                <a:solidFill>
                  <a:schemeClr val="tx1"/>
                </a:solidFill>
                <a:cs typeface="Arial"/>
              </a:rPr>
              <a:t> 新增批次維度</a:t>
            </a:r>
          </a:p>
        </p:txBody>
      </p:sp>
      <p:sp>
        <p:nvSpPr>
          <p:cNvPr id="19" name="矩形: 圓角 17">
            <a:extLst>
              <a:ext uri="{FF2B5EF4-FFF2-40B4-BE49-F238E27FC236}">
                <a16:creationId xmlns:a16="http://schemas.microsoft.com/office/drawing/2014/main" id="{A1DB3598-35EE-1B82-768C-A9407C973507}"/>
              </a:ext>
            </a:extLst>
          </p:cNvPr>
          <p:cNvSpPr/>
          <p:nvPr/>
        </p:nvSpPr>
        <p:spPr>
          <a:xfrm>
            <a:off x="572920" y="4383907"/>
            <a:ext cx="3643849" cy="5616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回傳處理後的影像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D060CEC1-DB94-E8AE-9427-4E9696BBAB7A}"/>
              </a:ext>
            </a:extLst>
          </p:cNvPr>
          <p:cNvCxnSpPr>
            <a:endCxn id="7" idx="1"/>
          </p:cNvCxnSpPr>
          <p:nvPr/>
        </p:nvCxnSpPr>
        <p:spPr>
          <a:xfrm>
            <a:off x="3604260" y="1927860"/>
            <a:ext cx="1799634" cy="74809"/>
          </a:xfrm>
          <a:prstGeom prst="bentConnector3">
            <a:avLst>
              <a:gd name="adj1" fmla="val 804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接點: 肘形 65">
            <a:extLst>
              <a:ext uri="{FF2B5EF4-FFF2-40B4-BE49-F238E27FC236}">
                <a16:creationId xmlns:a16="http://schemas.microsoft.com/office/drawing/2014/main" id="{C2BA714F-9CA2-6393-2631-78388B27400C}"/>
              </a:ext>
            </a:extLst>
          </p:cNvPr>
          <p:cNvCxnSpPr>
            <a:endCxn id="8" idx="1"/>
          </p:cNvCxnSpPr>
          <p:nvPr/>
        </p:nvCxnSpPr>
        <p:spPr>
          <a:xfrm>
            <a:off x="3703320" y="2133600"/>
            <a:ext cx="1695500" cy="534579"/>
          </a:xfrm>
          <a:prstGeom prst="bentConnector3">
            <a:avLst>
              <a:gd name="adj1" fmla="val 8685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C1242E89-636F-F019-E403-6F47315AD17C}"/>
              </a:ext>
            </a:extLst>
          </p:cNvPr>
          <p:cNvCxnSpPr>
            <a:endCxn id="10" idx="1"/>
          </p:cNvCxnSpPr>
          <p:nvPr/>
        </p:nvCxnSpPr>
        <p:spPr>
          <a:xfrm>
            <a:off x="4335780" y="2283469"/>
            <a:ext cx="1063040" cy="1050219"/>
          </a:xfrm>
          <a:prstGeom prst="bentConnector3">
            <a:avLst>
              <a:gd name="adj1" fmla="val 621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3A6F78C8-D58B-2A5E-BF85-8A27A3929FED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4542861" y="2528672"/>
            <a:ext cx="855959" cy="1470526"/>
          </a:xfrm>
          <a:prstGeom prst="bentConnector3">
            <a:avLst>
              <a:gd name="adj1" fmla="val 357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ABAF50B1-77F2-5269-4CEE-7C7341EAEBD4}"/>
              </a:ext>
            </a:extLst>
          </p:cNvPr>
          <p:cNvCxnSpPr>
            <a:endCxn id="15" idx="1"/>
          </p:cNvCxnSpPr>
          <p:nvPr/>
        </p:nvCxnSpPr>
        <p:spPr>
          <a:xfrm>
            <a:off x="3162300" y="2735580"/>
            <a:ext cx="2236520" cy="1929127"/>
          </a:xfrm>
          <a:prstGeom prst="bentConnector3">
            <a:avLst>
              <a:gd name="adj1" fmla="val 6771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A5D25A14-8D7E-9469-227D-AE7DB340D5D1}"/>
              </a:ext>
            </a:extLst>
          </p:cNvPr>
          <p:cNvCxnSpPr>
            <a:endCxn id="17" idx="1"/>
          </p:cNvCxnSpPr>
          <p:nvPr/>
        </p:nvCxnSpPr>
        <p:spPr>
          <a:xfrm rot="5400000">
            <a:off x="47461" y="3473739"/>
            <a:ext cx="1050918" cy="12700"/>
          </a:xfrm>
          <a:prstGeom prst="bentConnector4">
            <a:avLst>
              <a:gd name="adj1" fmla="val 419"/>
              <a:gd name="adj2" fmla="val 316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4193A537-15B6-8DC4-6477-66306AC659AD}"/>
              </a:ext>
            </a:extLst>
          </p:cNvPr>
          <p:cNvCxnSpPr>
            <a:endCxn id="19" idx="1"/>
          </p:cNvCxnSpPr>
          <p:nvPr/>
        </p:nvCxnSpPr>
        <p:spPr>
          <a:xfrm rot="5400000">
            <a:off x="-186538" y="3898898"/>
            <a:ext cx="1525267" cy="6350"/>
          </a:xfrm>
          <a:prstGeom prst="bentConnector4">
            <a:avLst>
              <a:gd name="adj1" fmla="val 329"/>
              <a:gd name="adj2" fmla="val 37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23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altLang="ko-KR" sz="1400" b="1"/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7658" y="2241219"/>
            <a:ext cx="3650806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3762" y="1497999"/>
            <a:ext cx="267625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6517" y="1590332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1"/>
                </a:solidFill>
                <a:cs typeface="Arial" pitchFamily="34" charset="0"/>
              </a:rPr>
              <a:t>45</a:t>
            </a:r>
            <a:r>
              <a:rPr lang="en-US" altLang="ko-KR" sz="2000" b="1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E152270-7328-4E27-A28D-49C1CF87249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7658" y="1177903"/>
            <a:ext cx="1924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資料庫 </a:t>
              </a:r>
              <a:r>
                <a:rPr lang="en-US" altLang="zh-TW" sz="2400" b="1">
                  <a:cs typeface="Arial"/>
                </a:rPr>
                <a:t>Database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20533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 深度學習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/>
                <a:t>影像辨識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1F0B2E-D8AC-4083-ACAE-54EFA6949257}"/>
              </a:ext>
            </a:extLst>
          </p:cNvPr>
          <p:cNvSpPr txBox="1"/>
          <p:nvPr/>
        </p:nvSpPr>
        <p:spPr>
          <a:xfrm>
            <a:off x="1400742" y="1172860"/>
            <a:ext cx="634251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下載標籤檔</a:t>
            </a:r>
          </a:p>
        </p:txBody>
      </p:sp>
      <p:pic>
        <p:nvPicPr>
          <p:cNvPr id="5" name="圖片 4" descr="一張含有 文字, 字型, 行, 螢幕擷取畫面 的圖片&#10;&#10;自動產生的描述">
            <a:extLst>
              <a:ext uri="{FF2B5EF4-FFF2-40B4-BE49-F238E27FC236}">
                <a16:creationId xmlns:a16="http://schemas.microsoft.com/office/drawing/2014/main" id="{227F52DB-4303-91F1-E761-06B842F8A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42" y="1800049"/>
            <a:ext cx="5582653" cy="81894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" name="矩形: 圓角 17">
            <a:extLst>
              <a:ext uri="{FF2B5EF4-FFF2-40B4-BE49-F238E27FC236}">
                <a16:creationId xmlns:a16="http://schemas.microsoft.com/office/drawing/2014/main" id="{285686E8-17C4-E386-E8E1-BA0B702F86E4}"/>
              </a:ext>
            </a:extLst>
          </p:cNvPr>
          <p:cNvSpPr/>
          <p:nvPr/>
        </p:nvSpPr>
        <p:spPr>
          <a:xfrm>
            <a:off x="1400742" y="2876848"/>
            <a:ext cx="3643849" cy="5616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下載</a:t>
            </a:r>
            <a:r>
              <a:rPr lang="en-US" altLang="zh-TW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ImageNet</a:t>
            </a:r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標籤檔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sp>
        <p:nvSpPr>
          <p:cNvPr id="6" name="矩形: 圓角 17">
            <a:extLst>
              <a:ext uri="{FF2B5EF4-FFF2-40B4-BE49-F238E27FC236}">
                <a16:creationId xmlns:a16="http://schemas.microsoft.com/office/drawing/2014/main" id="{409116C8-1BE8-2B03-22BB-5E19EA2551E8}"/>
              </a:ext>
            </a:extLst>
          </p:cNvPr>
          <p:cNvSpPr/>
          <p:nvPr/>
        </p:nvSpPr>
        <p:spPr>
          <a:xfrm>
            <a:off x="1400741" y="3637167"/>
            <a:ext cx="3643849" cy="56020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altLang="en-US" sz="1400" b="1">
                <a:solidFill>
                  <a:schemeClr val="tx1"/>
                </a:solidFill>
                <a:cs typeface="Arial"/>
              </a:rPr>
              <a:t> 讀取逐行檔案並將其拆分為字串清單</a:t>
            </a:r>
          </a:p>
        </p:txBody>
      </p:sp>
      <p:sp>
        <p:nvSpPr>
          <p:cNvPr id="7" name="矩形: 圓角 17">
            <a:extLst>
              <a:ext uri="{FF2B5EF4-FFF2-40B4-BE49-F238E27FC236}">
                <a16:creationId xmlns:a16="http://schemas.microsoft.com/office/drawing/2014/main" id="{28947C23-0025-6AFC-CB68-8A6F9C0C92F1}"/>
              </a:ext>
            </a:extLst>
          </p:cNvPr>
          <p:cNvSpPr/>
          <p:nvPr/>
        </p:nvSpPr>
        <p:spPr>
          <a:xfrm>
            <a:off x="1400741" y="4455226"/>
            <a:ext cx="3643849" cy="5616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將標籤清單轉換為</a:t>
            </a:r>
            <a:r>
              <a:rPr lang="en-US" altLang="zh-TW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NumPy</a:t>
            </a:r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陣列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8817E15-C21A-01A8-1FED-8C40EE9BE97D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5044592" y="1938800"/>
            <a:ext cx="2001519" cy="1218847"/>
          </a:xfrm>
          <a:prstGeom prst="bentConnector3">
            <a:avLst>
              <a:gd name="adj1" fmla="val -2019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D31E247-D69B-EF72-3B41-99BC56181497}"/>
              </a:ext>
            </a:extLst>
          </p:cNvPr>
          <p:cNvCxnSpPr>
            <a:endCxn id="6" idx="1"/>
          </p:cNvCxnSpPr>
          <p:nvPr/>
        </p:nvCxnSpPr>
        <p:spPr>
          <a:xfrm rot="5400000">
            <a:off x="687415" y="2995889"/>
            <a:ext cx="1634707" cy="208053"/>
          </a:xfrm>
          <a:prstGeom prst="bentConnector4">
            <a:avLst>
              <a:gd name="adj1" fmla="val -625"/>
              <a:gd name="adj2" fmla="val 51058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D1A4A74D-1267-E76F-DB0E-317E4269474B}"/>
              </a:ext>
            </a:extLst>
          </p:cNvPr>
          <p:cNvCxnSpPr>
            <a:endCxn id="7" idx="1"/>
          </p:cNvCxnSpPr>
          <p:nvPr/>
        </p:nvCxnSpPr>
        <p:spPr>
          <a:xfrm rot="5400000">
            <a:off x="324953" y="3653888"/>
            <a:ext cx="2157926" cy="6350"/>
          </a:xfrm>
          <a:prstGeom prst="bentConnector4">
            <a:avLst>
              <a:gd name="adj1" fmla="val -258"/>
              <a:gd name="adj2" fmla="val 768048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7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 深度學習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/>
                <a:t>影像辨識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1F0B2E-D8AC-4083-ACAE-54EFA6949257}"/>
              </a:ext>
            </a:extLst>
          </p:cNvPr>
          <p:cNvSpPr txBox="1"/>
          <p:nvPr/>
        </p:nvSpPr>
        <p:spPr>
          <a:xfrm>
            <a:off x="1400742" y="1172860"/>
            <a:ext cx="634251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影像辨識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7A99BF-515B-F086-A432-445E8E5E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8" y="1874071"/>
            <a:ext cx="6796143" cy="229772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圖片 8" descr="一張含有 文字, 字型, 螢幕擷取畫面, 行 的圖片&#10;&#10;自動產生的描述">
            <a:extLst>
              <a:ext uri="{FF2B5EF4-FFF2-40B4-BE49-F238E27FC236}">
                <a16:creationId xmlns:a16="http://schemas.microsoft.com/office/drawing/2014/main" id="{8415DF8F-A8FA-C582-4C59-74AB90F5F9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8" y="2327566"/>
            <a:ext cx="4764505" cy="788031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" name="矩形: 圓角 17">
            <a:extLst>
              <a:ext uri="{FF2B5EF4-FFF2-40B4-BE49-F238E27FC236}">
                <a16:creationId xmlns:a16="http://schemas.microsoft.com/office/drawing/2014/main" id="{C49D32E7-BA19-78CD-AFF1-9CAFFDF888B6}"/>
              </a:ext>
            </a:extLst>
          </p:cNvPr>
          <p:cNvSpPr/>
          <p:nvPr/>
        </p:nvSpPr>
        <p:spPr>
          <a:xfrm>
            <a:off x="4819707" y="3456960"/>
            <a:ext cx="4070611" cy="5602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載入在</a:t>
            </a:r>
            <a:r>
              <a:rPr lang="en-US" altLang="zh-TW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ImageNet</a:t>
            </a:r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上預先訓練的</a:t>
            </a:r>
            <a:r>
              <a:rPr lang="en-US" altLang="zh-TW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InceptionV3</a:t>
            </a:r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模型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sp>
        <p:nvSpPr>
          <p:cNvPr id="5" name="矩形: 圓角 17">
            <a:extLst>
              <a:ext uri="{FF2B5EF4-FFF2-40B4-BE49-F238E27FC236}">
                <a16:creationId xmlns:a16="http://schemas.microsoft.com/office/drawing/2014/main" id="{4EE8EE48-9A02-5E5C-E9CD-441B4B920A29}"/>
              </a:ext>
            </a:extLst>
          </p:cNvPr>
          <p:cNvSpPr/>
          <p:nvPr/>
        </p:nvSpPr>
        <p:spPr>
          <a:xfrm>
            <a:off x="474387" y="3456961"/>
            <a:ext cx="4070611" cy="56020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altLang="en-US" sz="1400" b="1">
                <a:solidFill>
                  <a:schemeClr val="tx1"/>
                </a:solidFill>
                <a:cs typeface="Arial"/>
              </a:rPr>
              <a:t> 使用</a:t>
            </a:r>
            <a:r>
              <a:rPr lang="en-US" altLang="zh-TW" sz="1400" b="1">
                <a:solidFill>
                  <a:schemeClr val="tx1"/>
                </a:solidFill>
                <a:cs typeface="Arial"/>
              </a:rPr>
              <a:t>InceptionV3</a:t>
            </a:r>
            <a:r>
              <a:rPr lang="zh-TW" altLang="en-US" sz="1400" b="1">
                <a:solidFill>
                  <a:schemeClr val="tx1"/>
                </a:solidFill>
                <a:cs typeface="Arial"/>
              </a:rPr>
              <a:t>模型進行預測</a:t>
            </a:r>
          </a:p>
        </p:txBody>
      </p:sp>
      <p:sp>
        <p:nvSpPr>
          <p:cNvPr id="6" name="矩形: 圓角 17">
            <a:extLst>
              <a:ext uri="{FF2B5EF4-FFF2-40B4-BE49-F238E27FC236}">
                <a16:creationId xmlns:a16="http://schemas.microsoft.com/office/drawing/2014/main" id="{5FB0D4E1-2DD3-CE07-AAD1-F298748CA121}"/>
              </a:ext>
            </a:extLst>
          </p:cNvPr>
          <p:cNvSpPr/>
          <p:nvPr/>
        </p:nvSpPr>
        <p:spPr>
          <a:xfrm>
            <a:off x="474386" y="4240733"/>
            <a:ext cx="4070611" cy="5602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找出最高預測分數的索引，列印其預測標籤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AFF3D47-DEC6-2E90-514A-6AF1347D789B}"/>
              </a:ext>
            </a:extLst>
          </p:cNvPr>
          <p:cNvCxnSpPr>
            <a:stCxn id="7" idx="3"/>
            <a:endCxn id="3" idx="0"/>
          </p:cNvCxnSpPr>
          <p:nvPr/>
        </p:nvCxnSpPr>
        <p:spPr>
          <a:xfrm flipH="1">
            <a:off x="6855013" y="1988957"/>
            <a:ext cx="415518" cy="1468003"/>
          </a:xfrm>
          <a:prstGeom prst="bentConnector4">
            <a:avLst>
              <a:gd name="adj1" fmla="val -55016"/>
              <a:gd name="adj2" fmla="val 5391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4873DC5D-EC35-9F29-8A3F-CFDCEDBFA8D1}"/>
              </a:ext>
            </a:extLst>
          </p:cNvPr>
          <p:cNvCxnSpPr>
            <a:endCxn id="5" idx="1"/>
          </p:cNvCxnSpPr>
          <p:nvPr/>
        </p:nvCxnSpPr>
        <p:spPr>
          <a:xfrm rot="5400000">
            <a:off x="-170623" y="3085703"/>
            <a:ext cx="1296371" cy="6349"/>
          </a:xfrm>
          <a:prstGeom prst="bentConnector4">
            <a:avLst>
              <a:gd name="adj1" fmla="val 1013"/>
              <a:gd name="adj2" fmla="val 272598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6BCFFCB-FD25-25DB-1184-AFC5C5926E0A}"/>
              </a:ext>
            </a:extLst>
          </p:cNvPr>
          <p:cNvCxnSpPr>
            <a:stCxn id="9" idx="1"/>
            <a:endCxn id="6" idx="1"/>
          </p:cNvCxnSpPr>
          <p:nvPr/>
        </p:nvCxnSpPr>
        <p:spPr>
          <a:xfrm rot="10800000" flipV="1">
            <a:off x="474386" y="2721581"/>
            <a:ext cx="2" cy="1799253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45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 深度學習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/>
                <a:t>影像辨識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1F0B2E-D8AC-4083-ACAE-54EFA6949257}"/>
              </a:ext>
            </a:extLst>
          </p:cNvPr>
          <p:cNvSpPr txBox="1"/>
          <p:nvPr/>
        </p:nvSpPr>
        <p:spPr>
          <a:xfrm>
            <a:off x="1400742" y="1172860"/>
            <a:ext cx="634251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影像辨識</a:t>
            </a:r>
          </a:p>
        </p:txBody>
      </p:sp>
      <p:pic>
        <p:nvPicPr>
          <p:cNvPr id="12" name="圖片 4" descr="A black and white rectangle with black text&#10;&#10;自動產生的描述">
            <a:extLst>
              <a:ext uri="{FF2B5EF4-FFF2-40B4-BE49-F238E27FC236}">
                <a16:creationId xmlns:a16="http://schemas.microsoft.com/office/drawing/2014/main" id="{3D86329D-BF06-9764-82ED-9B30564F3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3" y="2205959"/>
            <a:ext cx="4115157" cy="365792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5" name="矩形: 圓角 17">
            <a:extLst>
              <a:ext uri="{FF2B5EF4-FFF2-40B4-BE49-F238E27FC236}">
                <a16:creationId xmlns:a16="http://schemas.microsoft.com/office/drawing/2014/main" id="{910AEBB2-8713-A88B-8821-B6E8BC3A7964}"/>
              </a:ext>
            </a:extLst>
          </p:cNvPr>
          <p:cNvSpPr/>
          <p:nvPr/>
        </p:nvSpPr>
        <p:spPr>
          <a:xfrm>
            <a:off x="456843" y="2907170"/>
            <a:ext cx="4070611" cy="5616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zh-TW" altLang="en-US" sz="1400" b="1">
                <a:solidFill>
                  <a:schemeClr val="bg1"/>
                </a:solidFill>
                <a:latin typeface="Segoe UI"/>
                <a:ea typeface="Arial"/>
                <a:cs typeface="Segoe UI"/>
              </a:rPr>
              <a:t>開啟預設相機連接</a:t>
            </a:r>
            <a:endParaRPr lang="zh-TW" sz="1400" b="1">
              <a:solidFill>
                <a:schemeClr val="bg1"/>
              </a:solidFill>
              <a:latin typeface="Segoe UI"/>
              <a:ea typeface="Arial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1353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7D9649-819D-4011-5F49-E83BE6F6F553}"/>
              </a:ext>
            </a:extLst>
          </p:cNvPr>
          <p:cNvGrpSpPr/>
          <p:nvPr/>
        </p:nvGrpSpPr>
        <p:grpSpPr>
          <a:xfrm>
            <a:off x="240506" y="143894"/>
            <a:ext cx="8903494" cy="1037440"/>
            <a:chOff x="240506" y="143894"/>
            <a:chExt cx="8903494" cy="10374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7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 深度學習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/>
                <a:t>影像辨識</a:t>
              </a:r>
              <a:endParaRPr lang="zh-TW" altLang="en-US" sz="2400" b="1">
                <a:cs typeface="Arial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陳泓村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1" name="圖片版面配置區 2" descr="一張含有 人的臉孔, 人員, 眉毛, 下巴 的圖片&#10;&#10;自動產生的描述">
              <a:extLst>
                <a:ext uri="{FF2B5EF4-FFF2-40B4-BE49-F238E27FC236}">
                  <a16:creationId xmlns:a16="http://schemas.microsoft.com/office/drawing/2014/main" id="{3C227992-5BA2-8DDE-9642-C1BFECC8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11" b="11111"/>
            <a:stretch/>
          </p:blipFill>
          <p:spPr>
            <a:xfrm>
              <a:off x="8039793" y="143894"/>
              <a:ext cx="774000" cy="774000"/>
            </a:xfrm>
            <a:prstGeom prst="ellipse">
              <a:avLst/>
            </a:prstGeom>
            <a:ln w="57150">
              <a:solidFill>
                <a:schemeClr val="accent3"/>
              </a:solidFill>
            </a:ln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1F0B2E-D8AC-4083-ACAE-54EFA6949257}"/>
              </a:ext>
            </a:extLst>
          </p:cNvPr>
          <p:cNvSpPr txBox="1"/>
          <p:nvPr/>
        </p:nvSpPr>
        <p:spPr>
          <a:xfrm>
            <a:off x="1400742" y="1172860"/>
            <a:ext cx="634251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影像辨識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689ABF-EAF6-72BF-063B-19D3F7DDB129}"/>
              </a:ext>
            </a:extLst>
          </p:cNvPr>
          <p:cNvSpPr/>
          <p:nvPr/>
        </p:nvSpPr>
        <p:spPr>
          <a:xfrm>
            <a:off x="1503218" y="1691324"/>
            <a:ext cx="6137564" cy="32256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chemeClr val="tx1"/>
                </a:solidFill>
              </a:rPr>
              <a:t>Demo </a:t>
            </a:r>
            <a:r>
              <a:rPr lang="zh-TW" altLang="en-US" b="1">
                <a:solidFill>
                  <a:schemeClr val="tx1"/>
                </a:solidFill>
              </a:rPr>
              <a:t>影片 </a:t>
            </a:r>
            <a:r>
              <a:rPr lang="en-US" altLang="zh-TW" b="1">
                <a:solidFill>
                  <a:schemeClr val="tx1"/>
                </a:solidFill>
              </a:rPr>
              <a:t>(10</a:t>
            </a:r>
            <a:r>
              <a:rPr lang="zh-TW" altLang="en-US" b="1">
                <a:solidFill>
                  <a:schemeClr val="tx1"/>
                </a:solidFill>
              </a:rPr>
              <a:t>秒</a:t>
            </a:r>
            <a:r>
              <a:rPr lang="en-US" altLang="zh-TW" b="1">
                <a:solidFill>
                  <a:schemeClr val="tx1"/>
                </a:solidFill>
              </a:rPr>
              <a:t>)</a:t>
            </a:r>
            <a:endParaRPr lang="zh-TW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2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1997133"/>
            <a:ext cx="5455920" cy="570354"/>
          </a:xfrm>
        </p:spPr>
        <p:txBody>
          <a:bodyPr/>
          <a:lstStyle/>
          <a:p>
            <a:r>
              <a:rPr lang="en-US" altLang="zh-TW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</a:t>
            </a:r>
            <a:r>
              <a:rPr lang="en-US" altLang="zh-TW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Server</a:t>
            </a:r>
            <a:endParaRPr lang="en-US" altLang="zh-TW" sz="1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1005835-D3AE-A890-6972-C2A23BEF59B0}"/>
              </a:ext>
            </a:extLst>
          </p:cNvPr>
          <p:cNvSpPr txBox="1">
            <a:spLocks/>
          </p:cNvSpPr>
          <p:nvPr/>
        </p:nvSpPr>
        <p:spPr>
          <a:xfrm>
            <a:off x="3741420" y="2642994"/>
            <a:ext cx="5067300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負責人</a:t>
            </a:r>
            <a:r>
              <a:rPr lang="en-US" altLang="zh-TW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張博淳</a:t>
            </a:r>
            <a:endParaRPr lang="en-US" altLang="ko-KR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2163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7D27EB-1152-A182-4D22-32B31BD97C08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3F9C341-3A62-7579-5063-DDEE2FB9AE98}"/>
              </a:ext>
            </a:extLst>
          </p:cNvPr>
          <p:cNvSpPr txBox="1"/>
          <p:nvPr/>
        </p:nvSpPr>
        <p:spPr>
          <a:xfrm>
            <a:off x="1167761" y="963585"/>
            <a:ext cx="7170664" cy="4568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>
                <a:cs typeface="Arial"/>
              </a:rPr>
              <a:t>Robot Server</a:t>
            </a:r>
            <a:r>
              <a:rPr lang="zh-TW" altLang="en-US" b="1">
                <a:cs typeface="Arial"/>
              </a:rPr>
              <a:t> 用途   </a:t>
            </a:r>
            <a:endParaRPr lang="en-US" altLang="zh-TW" b="1">
              <a:cs typeface="Arial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FCA759CD-45A2-7261-318D-511F90F95614}"/>
              </a:ext>
            </a:extLst>
          </p:cNvPr>
          <p:cNvGrpSpPr/>
          <p:nvPr/>
        </p:nvGrpSpPr>
        <p:grpSpPr>
          <a:xfrm>
            <a:off x="5176753" y="2670211"/>
            <a:ext cx="3595968" cy="2126077"/>
            <a:chOff x="4658298" y="2325321"/>
            <a:chExt cx="4383493" cy="2591692"/>
          </a:xfrm>
        </p:grpSpPr>
        <p:pic>
          <p:nvPicPr>
            <p:cNvPr id="4" name="圖片 3" descr="一張含有 輪, 輪胎, 汽車零件, 玩具 的圖片&#10;&#10;自動產生的描述">
              <a:extLst>
                <a:ext uri="{FF2B5EF4-FFF2-40B4-BE49-F238E27FC236}">
                  <a16:creationId xmlns:a16="http://schemas.microsoft.com/office/drawing/2014/main" id="{9538F0C8-C88F-CF17-89AA-92E6D25CF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7" r="22369" b="3926"/>
            <a:stretch/>
          </p:blipFill>
          <p:spPr>
            <a:xfrm>
              <a:off x="4658298" y="2334252"/>
              <a:ext cx="1783716" cy="15616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55A5D"/>
              </a:solidFill>
            </a:ln>
          </p:spPr>
        </p:pic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05138CA-A64E-6CD0-0409-ED540B7F4003}"/>
                </a:ext>
              </a:extLst>
            </p:cNvPr>
            <p:cNvGrpSpPr/>
            <p:nvPr/>
          </p:nvGrpSpPr>
          <p:grpSpPr>
            <a:xfrm>
              <a:off x="6670272" y="2325321"/>
              <a:ext cx="2371519" cy="1570586"/>
              <a:chOff x="3822326" y="1516093"/>
              <a:chExt cx="3436708" cy="2276030"/>
            </a:xfrm>
          </p:grpSpPr>
          <p:pic>
            <p:nvPicPr>
              <p:cNvPr id="6" name="圖片 5" descr="一張含有 藝術, Rectangle 的圖片&#10;&#10;自動產生的描述">
                <a:extLst>
                  <a:ext uri="{FF2B5EF4-FFF2-40B4-BE49-F238E27FC236}">
                    <a16:creationId xmlns:a16="http://schemas.microsoft.com/office/drawing/2014/main" id="{12AC0EDD-350C-D53C-0A26-9FCAB5337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98" t="4534" r="13098" b="8012"/>
              <a:stretch/>
            </p:blipFill>
            <p:spPr>
              <a:xfrm>
                <a:off x="3822326" y="1529036"/>
                <a:ext cx="3436708" cy="2263087"/>
              </a:xfrm>
              <a:prstGeom prst="rect">
                <a:avLst/>
              </a:prstGeom>
              <a:ln>
                <a:solidFill>
                  <a:srgbClr val="355A5D"/>
                </a:solidFill>
              </a:ln>
            </p:spPr>
          </p:pic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AA30EF61-CFE3-D4DD-38CA-D8D9F831912D}"/>
                  </a:ext>
                </a:extLst>
              </p:cNvPr>
              <p:cNvSpPr/>
              <p:nvPr/>
            </p:nvSpPr>
            <p:spPr>
              <a:xfrm>
                <a:off x="4529186" y="242469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F62A702D-74F2-B18F-E593-7D7468B7916B}"/>
                  </a:ext>
                </a:extLst>
              </p:cNvPr>
              <p:cNvSpPr/>
              <p:nvPr/>
            </p:nvSpPr>
            <p:spPr>
              <a:xfrm>
                <a:off x="5457609" y="2769857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6EEE2158-ABC1-7915-0922-86BDDC309ED4}"/>
                  </a:ext>
                </a:extLst>
              </p:cNvPr>
              <p:cNvSpPr/>
              <p:nvPr/>
            </p:nvSpPr>
            <p:spPr>
              <a:xfrm>
                <a:off x="6261172" y="2264166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52D88FE5-CB4B-95A5-5BEA-3FFD12912CEB}"/>
                  </a:ext>
                </a:extLst>
              </p:cNvPr>
              <p:cNvSpPr/>
              <p:nvPr/>
            </p:nvSpPr>
            <p:spPr>
              <a:xfrm>
                <a:off x="5305209" y="1980148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AA6AD6EA-4FF0-AEE4-2732-D98596355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7173" y="1516093"/>
                <a:ext cx="568474" cy="430321"/>
              </a:xfrm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TW" b="1">
                    <a:solidFill>
                      <a:srgbClr val="FF0000"/>
                    </a:solidFill>
                    <a:highlight>
                      <a:srgbClr val="FFFF00"/>
                    </a:highlight>
                    <a:ea typeface="맑은 고딕" pitchFamily="50" charset="-127"/>
                  </a:rPr>
                  <a:t>A</a:t>
                </a:r>
              </a:p>
            </p:txBody>
          </p:sp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85CB4B15-EB0E-22CB-E4B7-EB389948C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1299" y="1807538"/>
                <a:ext cx="568474" cy="430319"/>
              </a:xfrm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TW" b="1">
                    <a:solidFill>
                      <a:srgbClr val="FF0000"/>
                    </a:solidFill>
                    <a:highlight>
                      <a:srgbClr val="FFFF00"/>
                    </a:highlight>
                    <a:ea typeface="맑은 고딕" pitchFamily="50" charset="-127"/>
                  </a:rPr>
                  <a:t>B</a:t>
                </a:r>
              </a:p>
            </p:txBody>
          </p:sp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BF31AB8F-98A9-0FF9-5AAE-A667B48352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9326" y="2305717"/>
                <a:ext cx="568474" cy="430319"/>
              </a:xfrm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TW" b="1">
                    <a:solidFill>
                      <a:srgbClr val="FF0000"/>
                    </a:solidFill>
                    <a:highlight>
                      <a:srgbClr val="FFFF00"/>
                    </a:highlight>
                    <a:ea typeface="맑은 고딕" pitchFamily="50" charset="-127"/>
                  </a:rPr>
                  <a:t>C</a:t>
                </a:r>
              </a:p>
            </p:txBody>
          </p:sp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E9F94468-5E95-F0ED-1855-1C09CEDC94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1149" y="1953685"/>
                <a:ext cx="568474" cy="430321"/>
              </a:xfrm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TW" b="1">
                    <a:solidFill>
                      <a:srgbClr val="FF0000"/>
                    </a:solidFill>
                    <a:highlight>
                      <a:srgbClr val="FFFF00"/>
                    </a:highlight>
                    <a:ea typeface="맑은 고딕" pitchFamily="50" charset="-127"/>
                  </a:rPr>
                  <a:t>D</a:t>
                </a: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D9FD3B6E-C5A1-8DA3-5C4E-61692C9266A9}"/>
                </a:ext>
              </a:extLst>
            </p:cNvPr>
            <p:cNvGrpSpPr/>
            <p:nvPr/>
          </p:nvGrpSpPr>
          <p:grpSpPr>
            <a:xfrm>
              <a:off x="4658298" y="3993148"/>
              <a:ext cx="4383493" cy="923865"/>
              <a:chOff x="1762698" y="4270105"/>
              <a:chExt cx="5421614" cy="1142660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22CADCBC-F7E0-5727-ECEF-2E85CBE42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344" b="1749"/>
              <a:stretch/>
            </p:blipFill>
            <p:spPr>
              <a:xfrm>
                <a:off x="4554176" y="4271924"/>
                <a:ext cx="1241850" cy="1139022"/>
              </a:xfrm>
              <a:prstGeom prst="rect">
                <a:avLst/>
              </a:prstGeom>
              <a:ln>
                <a:solidFill>
                  <a:srgbClr val="355A5D"/>
                </a:solidFill>
              </a:ln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F42DE684-F40F-B508-E559-3595FDF34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628" b="5094"/>
              <a:stretch/>
            </p:blipFill>
            <p:spPr>
              <a:xfrm>
                <a:off x="3155532" y="4270105"/>
                <a:ext cx="1238280" cy="1142660"/>
              </a:xfrm>
              <a:prstGeom prst="rect">
                <a:avLst/>
              </a:prstGeom>
              <a:ln>
                <a:solidFill>
                  <a:srgbClr val="355A5D"/>
                </a:solidFill>
              </a:ln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9E123795-AA3F-F79B-13A7-CEBAD83541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5668" r="11892"/>
              <a:stretch/>
            </p:blipFill>
            <p:spPr>
              <a:xfrm>
                <a:off x="5956390" y="4273745"/>
                <a:ext cx="1227922" cy="1135380"/>
              </a:xfrm>
              <a:prstGeom prst="rect">
                <a:avLst/>
              </a:prstGeom>
              <a:ln>
                <a:solidFill>
                  <a:srgbClr val="355A5D"/>
                </a:solidFill>
              </a:ln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FDFDE114-F3A4-6065-EDC1-BCA1CE1FCA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985" r="24416"/>
              <a:stretch/>
            </p:blipFill>
            <p:spPr>
              <a:xfrm>
                <a:off x="1762698" y="4271925"/>
                <a:ext cx="1232470" cy="1139020"/>
              </a:xfrm>
              <a:prstGeom prst="rect">
                <a:avLst/>
              </a:prstGeom>
              <a:ln>
                <a:solidFill>
                  <a:srgbClr val="355A5D"/>
                </a:solidFill>
              </a:ln>
            </p:spPr>
          </p:pic>
        </p:grpSp>
      </p:grpSp>
      <p:pic>
        <p:nvPicPr>
          <p:cNvPr id="32" name="圖片 31" descr="一張含有 筆記型電腦, 電子裝置, 辦公室設備, 輸出裝置 的圖片&#10;&#10;自動產生的描述">
            <a:extLst>
              <a:ext uri="{FF2B5EF4-FFF2-40B4-BE49-F238E27FC236}">
                <a16:creationId xmlns:a16="http://schemas.microsoft.com/office/drawing/2014/main" id="{291C04A4-023B-4289-AC89-AC33CCFDC5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82" y="2893276"/>
            <a:ext cx="1166634" cy="926722"/>
          </a:xfrm>
          <a:prstGeom prst="rect">
            <a:avLst/>
          </a:prstGeom>
        </p:spPr>
      </p:pic>
      <p:pic>
        <p:nvPicPr>
          <p:cNvPr id="33" name="圖片 32" descr="一張含有 字型, 圖形, 標誌, 平面設計 的圖片&#10;&#10;自動產生的描述">
            <a:extLst>
              <a:ext uri="{FF2B5EF4-FFF2-40B4-BE49-F238E27FC236}">
                <a16:creationId xmlns:a16="http://schemas.microsoft.com/office/drawing/2014/main" id="{7F325372-851F-A2D0-DDCF-F15A2D1E9CD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29263" r="7714" b="37635"/>
          <a:stretch/>
        </p:blipFill>
        <p:spPr>
          <a:xfrm>
            <a:off x="2775159" y="4598997"/>
            <a:ext cx="1639080" cy="3665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79FA8B8-C3F0-88A3-4A5D-F65A8DF04A62}"/>
              </a:ext>
            </a:extLst>
          </p:cNvPr>
          <p:cNvCxnSpPr>
            <a:cxnSpLocks/>
          </p:cNvCxnSpPr>
          <p:nvPr/>
        </p:nvCxnSpPr>
        <p:spPr>
          <a:xfrm>
            <a:off x="4142337" y="3608504"/>
            <a:ext cx="942975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63259B10-93BC-B257-4119-D5A76E2CB842}"/>
              </a:ext>
            </a:extLst>
          </p:cNvPr>
          <p:cNvCxnSpPr>
            <a:cxnSpLocks/>
          </p:cNvCxnSpPr>
          <p:nvPr/>
        </p:nvCxnSpPr>
        <p:spPr>
          <a:xfrm flipV="1">
            <a:off x="3594699" y="4114800"/>
            <a:ext cx="0" cy="41563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>
            <a:extLst>
              <a:ext uri="{FF2B5EF4-FFF2-40B4-BE49-F238E27FC236}">
                <a16:creationId xmlns:a16="http://schemas.microsoft.com/office/drawing/2014/main" id="{A24EABBB-26FB-E61B-799E-CEF49098B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841" y="2986768"/>
            <a:ext cx="458134" cy="458134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6DC61108-8663-F372-A915-609276D22287}"/>
              </a:ext>
            </a:extLst>
          </p:cNvPr>
          <p:cNvGrpSpPr/>
          <p:nvPr/>
        </p:nvGrpSpPr>
        <p:grpSpPr>
          <a:xfrm>
            <a:off x="4425277" y="3687721"/>
            <a:ext cx="412774" cy="330662"/>
            <a:chOff x="3013541" y="2029686"/>
            <a:chExt cx="935003" cy="749008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43231BC-BD78-5E75-C3E4-24E9C9A0374A}"/>
                </a:ext>
              </a:extLst>
            </p:cNvPr>
            <p:cNvSpPr/>
            <p:nvPr/>
          </p:nvSpPr>
          <p:spPr>
            <a:xfrm>
              <a:off x="3040856" y="2262187"/>
              <a:ext cx="671513" cy="49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6322167-EF72-7D65-F391-E7F3578A1A3A}"/>
                </a:ext>
              </a:extLst>
            </p:cNvPr>
            <p:cNvSpPr/>
            <p:nvPr/>
          </p:nvSpPr>
          <p:spPr>
            <a:xfrm>
              <a:off x="3145285" y="2158921"/>
              <a:ext cx="671513" cy="49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F3F9A2C-2DFD-CC5E-60CF-CD591D7BA822}"/>
                </a:ext>
              </a:extLst>
            </p:cNvPr>
            <p:cNvSpPr/>
            <p:nvPr/>
          </p:nvSpPr>
          <p:spPr>
            <a:xfrm>
              <a:off x="3249714" y="2055655"/>
              <a:ext cx="671513" cy="49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9" name="圖片 48" descr="一張含有 黑色, 螢幕擷取畫面, 寫生, 設計 的圖片&#10;&#10;自動產生的描述">
              <a:extLst>
                <a:ext uri="{FF2B5EF4-FFF2-40B4-BE49-F238E27FC236}">
                  <a16:creationId xmlns:a16="http://schemas.microsoft.com/office/drawing/2014/main" id="{7D8EEAA2-8E2E-7999-9172-36D4422F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541" y="2029686"/>
              <a:ext cx="935003" cy="749008"/>
            </a:xfrm>
            <a:prstGeom prst="rect">
              <a:avLst/>
            </a:prstGeom>
          </p:spPr>
        </p:pic>
      </p:grpSp>
      <p:pic>
        <p:nvPicPr>
          <p:cNvPr id="3" name="圖片 2" descr="一張含有 筆記型電腦, 電子裝置, 辦公室設備, 輸出裝置 的圖片&#10;&#10;自動產生的描述">
            <a:extLst>
              <a:ext uri="{FF2B5EF4-FFF2-40B4-BE49-F238E27FC236}">
                <a16:creationId xmlns:a16="http://schemas.microsoft.com/office/drawing/2014/main" id="{0A784CBC-7078-CBF1-5C27-B1BA61183A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79" y="2893276"/>
            <a:ext cx="1166634" cy="926722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3003CE6-C558-3FA0-3F26-B3EB6513D06B}"/>
              </a:ext>
            </a:extLst>
          </p:cNvPr>
          <p:cNvCxnSpPr>
            <a:cxnSpLocks/>
          </p:cNvCxnSpPr>
          <p:nvPr/>
        </p:nvCxnSpPr>
        <p:spPr>
          <a:xfrm flipH="1">
            <a:off x="2022591" y="3339149"/>
            <a:ext cx="94643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8" descr="Create or edit jsp and servlet responsive webpages by Yubrajbasnet ...">
            <a:extLst>
              <a:ext uri="{FF2B5EF4-FFF2-40B4-BE49-F238E27FC236}">
                <a16:creationId xmlns:a16="http://schemas.microsoft.com/office/drawing/2014/main" id="{708C0C3A-CBFC-BFF7-CD8E-F5D5D269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74" y="2974291"/>
            <a:ext cx="755968" cy="467979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337D66F-2EEC-E3DC-AFCF-35C9B7B750C3}"/>
              </a:ext>
            </a:extLst>
          </p:cNvPr>
          <p:cNvCxnSpPr>
            <a:cxnSpLocks/>
          </p:cNvCxnSpPr>
          <p:nvPr/>
        </p:nvCxnSpPr>
        <p:spPr>
          <a:xfrm flipH="1">
            <a:off x="4142337" y="3017879"/>
            <a:ext cx="946439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3967E43-459D-B99E-0D72-1D3F338A54D9}"/>
              </a:ext>
            </a:extLst>
          </p:cNvPr>
          <p:cNvSpPr txBox="1"/>
          <p:nvPr/>
        </p:nvSpPr>
        <p:spPr>
          <a:xfrm>
            <a:off x="2046018" y="3019177"/>
            <a:ext cx="853308" cy="336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b="1">
                <a:cs typeface="Arial"/>
              </a:rPr>
              <a:t>如何溝通 </a:t>
            </a:r>
            <a:r>
              <a:rPr lang="en-US" altLang="zh-TW" sz="1200" b="1">
                <a:cs typeface="Arial"/>
              </a:rPr>
              <a:t>?</a:t>
            </a:r>
            <a:endParaRPr lang="en-US" altLang="zh-TW" sz="1200">
              <a:cs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ACDFC9C-C861-BEF7-33CE-7238A8AE1590}"/>
              </a:ext>
            </a:extLst>
          </p:cNvPr>
          <p:cNvSpPr txBox="1"/>
          <p:nvPr/>
        </p:nvSpPr>
        <p:spPr>
          <a:xfrm>
            <a:off x="4154260" y="2680087"/>
            <a:ext cx="853308" cy="336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b="1">
                <a:cs typeface="Arial"/>
              </a:rPr>
              <a:t>如何控制 </a:t>
            </a:r>
            <a:r>
              <a:rPr lang="en-US" altLang="zh-TW" sz="1200" b="1">
                <a:cs typeface="Arial"/>
              </a:rPr>
              <a:t>?</a:t>
            </a:r>
            <a:endParaRPr lang="en-US" altLang="zh-TW" sz="1200">
              <a:cs typeface="Arial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4390B80-3FCA-0EE2-CADE-B39FCB460418}"/>
              </a:ext>
            </a:extLst>
          </p:cNvPr>
          <p:cNvSpPr/>
          <p:nvPr/>
        </p:nvSpPr>
        <p:spPr>
          <a:xfrm>
            <a:off x="2777085" y="3815435"/>
            <a:ext cx="1651138" cy="322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Robot</a:t>
            </a:r>
            <a:r>
              <a:rPr lang="zh-TW" altLang="en-US" sz="1350" b="1">
                <a:solidFill>
                  <a:srgbClr val="35BBC5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Server</a:t>
            </a:r>
            <a:endParaRPr lang="en-US" altLang="zh-TW" sz="900" b="1">
              <a:solidFill>
                <a:srgbClr val="35BBC5"/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E8EC8FD-2E2E-F248-359A-082B39739E78}"/>
              </a:ext>
            </a:extLst>
          </p:cNvPr>
          <p:cNvSpPr/>
          <p:nvPr/>
        </p:nvSpPr>
        <p:spPr>
          <a:xfrm>
            <a:off x="761673" y="3785235"/>
            <a:ext cx="1240050" cy="322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2"/>
                </a:solidFill>
                <a:latin typeface="Arial Black" panose="020B0A04020102020204" pitchFamily="34" charset="0"/>
              </a:rPr>
              <a:t>Web Server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0D34CE-ABA0-7187-EB9E-22D3E46B3C8D}"/>
              </a:ext>
            </a:extLst>
          </p:cNvPr>
          <p:cNvSpPr txBox="1"/>
          <p:nvPr/>
        </p:nvSpPr>
        <p:spPr>
          <a:xfrm>
            <a:off x="1763642" y="1472726"/>
            <a:ext cx="7170664" cy="10221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>
                <a:highlight>
                  <a:srgbClr val="FFFF00"/>
                </a:highlight>
                <a:cs typeface="Arial"/>
              </a:rPr>
              <a:t>網頁</a:t>
            </a:r>
            <a:r>
              <a:rPr lang="zh-TW" altLang="en-US" sz="1400" b="1">
                <a:cs typeface="Arial"/>
              </a:rPr>
              <a:t> </a:t>
            </a:r>
            <a:r>
              <a:rPr lang="en-US" altLang="zh-TW" sz="1100" b="1">
                <a:cs typeface="Arial"/>
              </a:rPr>
              <a:t>(Decoupling</a:t>
            </a:r>
            <a:r>
              <a:rPr lang="zh-TW" altLang="en-US" sz="1100" b="1">
                <a:cs typeface="Arial"/>
              </a:rPr>
              <a:t> </a:t>
            </a:r>
            <a:r>
              <a:rPr lang="zh-TW" altLang="en-US" sz="1100" b="1">
                <a:solidFill>
                  <a:srgbClr val="FF0000"/>
                </a:solidFill>
                <a:cs typeface="Arial"/>
              </a:rPr>
              <a:t>網頁</a:t>
            </a:r>
            <a:r>
              <a:rPr lang="zh-TW" altLang="en-US" sz="1100" b="1">
                <a:cs typeface="Arial"/>
              </a:rPr>
              <a:t>服務 </a:t>
            </a:r>
            <a:r>
              <a:rPr lang="en-US" altLang="zh-TW" sz="1100" b="1">
                <a:cs typeface="Arial"/>
              </a:rPr>
              <a:t>/</a:t>
            </a:r>
            <a:r>
              <a:rPr lang="zh-TW" altLang="en-US" sz="1100" b="1">
                <a:cs typeface="Arial"/>
              </a:rPr>
              <a:t> </a:t>
            </a:r>
            <a:r>
              <a:rPr lang="zh-TW" altLang="en-US" sz="1100" b="1">
                <a:solidFill>
                  <a:srgbClr val="FF0000"/>
                </a:solidFill>
                <a:cs typeface="Arial"/>
              </a:rPr>
              <a:t>遞送</a:t>
            </a:r>
            <a:r>
              <a:rPr lang="zh-TW" altLang="en-US" sz="1100" b="1">
                <a:cs typeface="Arial"/>
              </a:rPr>
              <a:t>服務</a:t>
            </a:r>
            <a:r>
              <a:rPr lang="en-US" altLang="zh-TW" sz="1100" b="1">
                <a:cs typeface="Arial"/>
              </a:rPr>
              <a:t>)</a:t>
            </a:r>
            <a:endParaRPr lang="en-US" altLang="zh-TW" sz="1400" b="1">
              <a:solidFill>
                <a:srgbClr val="FF0000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sz="1400" b="1">
                <a:highlight>
                  <a:srgbClr val="FFFF00"/>
                </a:highlight>
                <a:cs typeface="Arial"/>
              </a:rPr>
              <a:t>自走車 </a:t>
            </a:r>
            <a:r>
              <a:rPr lang="en-US" altLang="zh-TW" sz="1400" b="1">
                <a:highlight>
                  <a:srgbClr val="FFFF00"/>
                </a:highlight>
                <a:cs typeface="Arial"/>
              </a:rPr>
              <a:t>/</a:t>
            </a:r>
            <a:r>
              <a:rPr lang="zh-TW" altLang="en-US" sz="1400" b="1">
                <a:highlight>
                  <a:srgbClr val="FFFF00"/>
                </a:highlight>
                <a:cs typeface="Arial"/>
              </a:rPr>
              <a:t> 樹莓派</a:t>
            </a:r>
            <a:r>
              <a:rPr lang="zh-TW" altLang="en-US" sz="1400" b="1">
                <a:highlight>
                  <a:srgbClr val="FFFFFF"/>
                </a:highlight>
                <a:cs typeface="Arial"/>
              </a:rPr>
              <a:t> </a:t>
            </a:r>
            <a:r>
              <a:rPr lang="en-US" altLang="zh-TW" sz="1100" b="1">
                <a:cs typeface="Arial"/>
              </a:rPr>
              <a:t>(</a:t>
            </a:r>
            <a:r>
              <a:rPr lang="zh-TW" altLang="en-US" sz="1100" b="1">
                <a:solidFill>
                  <a:srgbClr val="FF0000"/>
                </a:solidFill>
                <a:cs typeface="Arial"/>
              </a:rPr>
              <a:t>遠端控制</a:t>
            </a:r>
            <a:r>
              <a:rPr lang="zh-TW" altLang="en-US" sz="1100" b="1">
                <a:cs typeface="Arial"/>
              </a:rPr>
              <a:t>自走車 </a:t>
            </a:r>
            <a:r>
              <a:rPr lang="zh-TW" altLang="en-US" sz="1100" b="1">
                <a:solidFill>
                  <a:srgbClr val="FF0000"/>
                </a:solidFill>
                <a:cs typeface="Arial"/>
              </a:rPr>
              <a:t>移動</a:t>
            </a:r>
            <a:r>
              <a:rPr lang="zh-TW" altLang="en-US" sz="1100" b="1">
                <a:cs typeface="Arial"/>
              </a:rPr>
              <a:t> </a:t>
            </a:r>
            <a:r>
              <a:rPr lang="en-US" altLang="zh-TW" sz="1100" b="1">
                <a:cs typeface="Arial"/>
              </a:rPr>
              <a:t>/</a:t>
            </a:r>
            <a:r>
              <a:rPr lang="zh-TW" altLang="en-US" sz="1100" b="1">
                <a:cs typeface="Arial"/>
              </a:rPr>
              <a:t> </a:t>
            </a:r>
            <a:r>
              <a:rPr lang="zh-TW" altLang="en-US" sz="1100" b="1">
                <a:solidFill>
                  <a:srgbClr val="FF0000"/>
                </a:solidFill>
                <a:cs typeface="Arial"/>
              </a:rPr>
              <a:t>停止</a:t>
            </a:r>
            <a:r>
              <a:rPr lang="en-US" altLang="zh-TW" sz="1100" b="1">
                <a:cs typeface="Arial"/>
              </a:rPr>
              <a:t>)</a:t>
            </a:r>
            <a:endParaRPr lang="en-US" altLang="zh-TW" sz="1400" b="1">
              <a:solidFill>
                <a:srgbClr val="FF0000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1400" b="1">
                <a:highlight>
                  <a:srgbClr val="FFFF00"/>
                </a:highlight>
                <a:cs typeface="Arial"/>
              </a:rPr>
              <a:t>AI</a:t>
            </a:r>
            <a:r>
              <a:rPr lang="zh-TW" altLang="en-US" sz="1400" b="1">
                <a:highlight>
                  <a:srgbClr val="FFFF00"/>
                </a:highlight>
                <a:cs typeface="Arial"/>
              </a:rPr>
              <a:t>影像辨識</a:t>
            </a:r>
            <a:r>
              <a:rPr lang="zh-TW" altLang="en-US" sz="1400" b="1">
                <a:highlight>
                  <a:srgbClr val="FFFFFF"/>
                </a:highlight>
                <a:cs typeface="Arial"/>
              </a:rPr>
              <a:t> </a:t>
            </a:r>
            <a:r>
              <a:rPr lang="en-US" altLang="zh-TW" sz="1100" b="1">
                <a:cs typeface="Arial"/>
              </a:rPr>
              <a:t>(</a:t>
            </a:r>
            <a:r>
              <a:rPr lang="zh-TW" altLang="en-US" sz="1100" b="1">
                <a:cs typeface="Arial"/>
              </a:rPr>
              <a:t>使用</a:t>
            </a:r>
            <a:r>
              <a:rPr lang="zh-TW" altLang="en-US" sz="1100" b="1">
                <a:solidFill>
                  <a:srgbClr val="FF0000"/>
                </a:solidFill>
                <a:cs typeface="Arial"/>
              </a:rPr>
              <a:t>筆電效能</a:t>
            </a:r>
            <a:r>
              <a:rPr lang="zh-TW" altLang="en-US" sz="1100" b="1">
                <a:cs typeface="Arial"/>
              </a:rPr>
              <a:t> </a:t>
            </a:r>
            <a:r>
              <a:rPr lang="en-US" altLang="zh-TW" sz="1100" b="1">
                <a:cs typeface="Arial"/>
                <a:sym typeface="Wingdings" panose="05000000000000000000" pitchFamily="2" charset="2"/>
              </a:rPr>
              <a:t></a:t>
            </a:r>
            <a:r>
              <a:rPr lang="zh-TW" altLang="en-US" sz="1100" b="1">
                <a:cs typeface="Arial"/>
                <a:sym typeface="Wingdings" panose="05000000000000000000" pitchFamily="2" charset="2"/>
              </a:rPr>
              <a:t> </a:t>
            </a:r>
            <a:r>
              <a:rPr lang="en-US" altLang="zh-TW" sz="1100" b="1">
                <a:solidFill>
                  <a:srgbClr val="FF0000"/>
                </a:solidFill>
                <a:cs typeface="Arial"/>
              </a:rPr>
              <a:t>AI</a:t>
            </a:r>
            <a:r>
              <a:rPr lang="zh-TW" altLang="en-US" sz="1100" b="1">
                <a:solidFill>
                  <a:srgbClr val="FF0000"/>
                </a:solidFill>
                <a:cs typeface="Arial"/>
              </a:rPr>
              <a:t>辨識 </a:t>
            </a:r>
            <a:r>
              <a:rPr lang="zh-TW" altLang="en-US" sz="1100" b="1">
                <a:cs typeface="Arial"/>
              </a:rPr>
              <a:t>自走車 </a:t>
            </a:r>
            <a:r>
              <a:rPr lang="zh-TW" altLang="en-US" sz="1100" b="1">
                <a:solidFill>
                  <a:srgbClr val="FF0000"/>
                </a:solidFill>
                <a:cs typeface="Arial"/>
              </a:rPr>
              <a:t>即時影像</a:t>
            </a:r>
            <a:r>
              <a:rPr lang="en-US" altLang="zh-TW" sz="1100" b="1">
                <a:cs typeface="Arial"/>
              </a:rPr>
              <a:t>)</a:t>
            </a:r>
            <a:endParaRPr lang="en-US" altLang="zh-TW" sz="1100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FA600E4-B644-2732-C543-89ADA8723800}"/>
              </a:ext>
            </a:extLst>
          </p:cNvPr>
          <p:cNvSpPr txBox="1"/>
          <p:nvPr/>
        </p:nvSpPr>
        <p:spPr>
          <a:xfrm>
            <a:off x="2670721" y="4092833"/>
            <a:ext cx="950811" cy="3353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>
                <a:cs typeface="Arial"/>
              </a:rPr>
              <a:t>如何辨識 </a:t>
            </a:r>
            <a:r>
              <a:rPr lang="en-US" altLang="zh-TW" sz="1200" b="1">
                <a:cs typeface="Arial"/>
              </a:rPr>
              <a:t>?</a:t>
            </a:r>
            <a:endParaRPr lang="en-US" altLang="zh-TW" sz="1200">
              <a:cs typeface="Arial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F1EBF23-2AD6-0895-2A90-8DF85C7F3F18}"/>
              </a:ext>
            </a:extLst>
          </p:cNvPr>
          <p:cNvSpPr txBox="1"/>
          <p:nvPr/>
        </p:nvSpPr>
        <p:spPr>
          <a:xfrm>
            <a:off x="4180221" y="3267792"/>
            <a:ext cx="950811" cy="3353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>
                <a:cs typeface="Arial"/>
              </a:rPr>
              <a:t>如何拍攝 </a:t>
            </a:r>
            <a:r>
              <a:rPr lang="en-US" altLang="zh-TW" sz="1200" b="1">
                <a:cs typeface="Arial"/>
              </a:rPr>
              <a:t>?</a:t>
            </a:r>
            <a:endParaRPr lang="en-US" altLang="zh-TW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377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7D27EB-1152-A182-4D22-32B31BD97C08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3C21087-CDC9-A80D-04D7-0EA8702D825A}"/>
              </a:ext>
            </a:extLst>
          </p:cNvPr>
          <p:cNvSpPr txBox="1"/>
          <p:nvPr/>
        </p:nvSpPr>
        <p:spPr>
          <a:xfrm>
            <a:off x="1190036" y="2952326"/>
            <a:ext cx="6763927" cy="1345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>
                <a:cs typeface="Arial"/>
              </a:rPr>
              <a:t>	</a:t>
            </a:r>
            <a:r>
              <a:rPr lang="en-US" altLang="zh-TW" sz="1400" b="1">
                <a:cs typeface="Arial"/>
              </a:rPr>
              <a:t>A.</a:t>
            </a:r>
            <a:r>
              <a:rPr lang="zh-TW" altLang="en-US" sz="1400" b="1">
                <a:cs typeface="Arial"/>
              </a:rPr>
              <a:t> </a:t>
            </a:r>
            <a:r>
              <a:rPr lang="zh-TW" altLang="en-US" sz="1400">
                <a:cs typeface="Arial"/>
              </a:rPr>
              <a:t>電腦如何讀取樹莓派影像 </a:t>
            </a:r>
            <a:r>
              <a:rPr lang="en-US" altLang="zh-TW" sz="1400">
                <a:cs typeface="Arial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TW" sz="1400">
                <a:cs typeface="Arial"/>
              </a:rPr>
              <a:t>	</a:t>
            </a:r>
            <a:r>
              <a:rPr lang="en-US" altLang="zh-TW" sz="1400" b="1">
                <a:cs typeface="Arial"/>
              </a:rPr>
              <a:t>B.</a:t>
            </a:r>
            <a:r>
              <a:rPr lang="zh-TW" altLang="en-US" sz="1400" b="1">
                <a:cs typeface="Arial"/>
              </a:rPr>
              <a:t> </a:t>
            </a:r>
            <a:r>
              <a:rPr lang="zh-TW" altLang="en-US" sz="1400">
                <a:cs typeface="Arial"/>
              </a:rPr>
              <a:t>取得影像如何進行辨識 </a:t>
            </a:r>
            <a:r>
              <a:rPr lang="en-US" altLang="zh-TW" sz="1400">
                <a:cs typeface="Arial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TW" sz="1400">
                <a:cs typeface="Arial"/>
              </a:rPr>
              <a:t>	</a:t>
            </a:r>
            <a:r>
              <a:rPr lang="en-US" altLang="zh-TW" sz="1400" b="1">
                <a:cs typeface="Arial"/>
              </a:rPr>
              <a:t>C.</a:t>
            </a:r>
            <a:r>
              <a:rPr lang="zh-TW" altLang="en-US" sz="1400" b="1">
                <a:cs typeface="Arial"/>
              </a:rPr>
              <a:t> </a:t>
            </a:r>
            <a:r>
              <a:rPr lang="zh-TW" altLang="en-US" sz="1400">
                <a:cs typeface="Arial"/>
              </a:rPr>
              <a:t>辨識正確後，如何控制自走車 </a:t>
            </a:r>
            <a:r>
              <a:rPr lang="en-US" altLang="zh-TW" sz="1400">
                <a:cs typeface="Arial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TW" sz="1400">
                <a:cs typeface="Arial"/>
              </a:rPr>
              <a:t>	</a:t>
            </a:r>
            <a:r>
              <a:rPr lang="en-US" altLang="zh-TW" sz="1400" b="1">
                <a:cs typeface="Arial"/>
              </a:rPr>
              <a:t>D.</a:t>
            </a:r>
            <a:r>
              <a:rPr lang="zh-TW" altLang="en-US" sz="1400" b="1">
                <a:cs typeface="Arial"/>
              </a:rPr>
              <a:t> </a:t>
            </a:r>
            <a:r>
              <a:rPr lang="zh-TW" altLang="en-US" sz="1400">
                <a:cs typeface="Arial"/>
              </a:rPr>
              <a:t>假如使用 </a:t>
            </a:r>
            <a:r>
              <a:rPr lang="en-US" altLang="zh-TW" sz="1400" b="1">
                <a:solidFill>
                  <a:srgbClr val="FF0000"/>
                </a:solidFill>
                <a:cs typeface="Arial"/>
              </a:rPr>
              <a:t>Python</a:t>
            </a:r>
            <a:r>
              <a:rPr lang="zh-TW" altLang="en-US" sz="1400">
                <a:cs typeface="Arial"/>
              </a:rPr>
              <a:t>，如何與 </a:t>
            </a:r>
            <a:r>
              <a:rPr lang="en-US" altLang="zh-TW" sz="1400">
                <a:cs typeface="Arial"/>
              </a:rPr>
              <a:t>Web Server (</a:t>
            </a:r>
            <a:r>
              <a:rPr lang="en-US" altLang="zh-TW" sz="1400" b="1">
                <a:solidFill>
                  <a:srgbClr val="FF0000"/>
                </a:solidFill>
                <a:cs typeface="Arial"/>
              </a:rPr>
              <a:t>Java</a:t>
            </a:r>
            <a:r>
              <a:rPr lang="en-US" altLang="zh-TW" sz="1400">
                <a:cs typeface="Arial"/>
              </a:rPr>
              <a:t>)</a:t>
            </a:r>
            <a:r>
              <a:rPr lang="zh-TW" altLang="en-US" sz="1400">
                <a:cs typeface="Arial"/>
              </a:rPr>
              <a:t> </a:t>
            </a:r>
            <a:r>
              <a:rPr lang="zh-TW" altLang="en-US" sz="1400" b="1">
                <a:solidFill>
                  <a:srgbClr val="FF0000"/>
                </a:solidFill>
                <a:cs typeface="Arial"/>
              </a:rPr>
              <a:t>溝通</a:t>
            </a:r>
            <a:r>
              <a:rPr lang="zh-TW" altLang="en-US" sz="1400">
                <a:cs typeface="Arial"/>
              </a:rPr>
              <a:t> </a:t>
            </a:r>
            <a:r>
              <a:rPr lang="en-US" altLang="zh-TW" sz="1400">
                <a:cs typeface="Arial"/>
              </a:rPr>
              <a:t>?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8850BBE-6C59-439E-B28E-E20327B2CC3B}"/>
              </a:ext>
            </a:extLst>
          </p:cNvPr>
          <p:cNvSpPr txBox="1"/>
          <p:nvPr/>
        </p:nvSpPr>
        <p:spPr>
          <a:xfrm>
            <a:off x="1190036" y="4563896"/>
            <a:ext cx="6763927" cy="416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59410" algn="ctr">
              <a:lnSpc>
                <a:spcPct val="150000"/>
              </a:lnSpc>
            </a:pPr>
            <a:r>
              <a:rPr lang="en-US" altLang="zh-TW" sz="1600" b="1">
                <a:cs typeface="Arial"/>
              </a:rPr>
              <a:t>~~~</a:t>
            </a:r>
            <a:r>
              <a:rPr lang="zh-TW" altLang="en-US" sz="1600" b="1">
                <a:cs typeface="Arial"/>
              </a:rPr>
              <a:t>　以上問題，</a:t>
            </a:r>
            <a:r>
              <a:rPr lang="zh-TW" altLang="en-US" sz="1600" b="1">
                <a:solidFill>
                  <a:srgbClr val="FF0000"/>
                </a:solidFill>
                <a:highlight>
                  <a:srgbClr val="FFFF00"/>
                </a:highlight>
                <a:cs typeface="Arial"/>
              </a:rPr>
              <a:t>必須同時解決</a:t>
            </a:r>
            <a:r>
              <a:rPr lang="zh-TW" altLang="en-US" sz="1600" b="1">
                <a:cs typeface="Arial"/>
              </a:rPr>
              <a:t>，缺一不可　</a:t>
            </a:r>
            <a:r>
              <a:rPr lang="en-US" altLang="zh-TW" sz="1600" b="1">
                <a:cs typeface="Arial"/>
              </a:rPr>
              <a:t>~~~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E38C3F-2A02-7ABA-887F-8EC0FA7D3A2C}"/>
              </a:ext>
            </a:extLst>
          </p:cNvPr>
          <p:cNvSpPr txBox="1"/>
          <p:nvPr/>
        </p:nvSpPr>
        <p:spPr>
          <a:xfrm>
            <a:off x="1167761" y="1100196"/>
            <a:ext cx="7170664" cy="4568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>
                <a:cs typeface="Arial"/>
              </a:rPr>
              <a:t>為何需要 </a:t>
            </a:r>
            <a:r>
              <a:rPr lang="en-US" altLang="zh-TW" b="1">
                <a:cs typeface="Arial"/>
              </a:rPr>
              <a:t>Robot Server</a:t>
            </a:r>
            <a:r>
              <a:rPr lang="zh-TW" altLang="en-US" b="1">
                <a:cs typeface="Arial"/>
              </a:rPr>
              <a:t> </a:t>
            </a:r>
            <a:r>
              <a:rPr lang="en-US" altLang="zh-TW" b="1">
                <a:cs typeface="Arial"/>
              </a:rPr>
              <a:t>?</a:t>
            </a:r>
            <a:r>
              <a:rPr lang="zh-TW" altLang="en-US" b="1">
                <a:cs typeface="Arial"/>
              </a:rPr>
              <a:t>  </a:t>
            </a:r>
            <a:endParaRPr lang="en-US" altLang="zh-TW" b="1">
              <a:cs typeface="Arial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235B70-F295-5AA7-974F-2B942D59BC30}"/>
              </a:ext>
            </a:extLst>
          </p:cNvPr>
          <p:cNvSpPr txBox="1"/>
          <p:nvPr/>
        </p:nvSpPr>
        <p:spPr>
          <a:xfrm>
            <a:off x="1190036" y="1557699"/>
            <a:ext cx="6763927" cy="3758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>
                <a:cs typeface="Arial"/>
              </a:rPr>
              <a:t>	</a:t>
            </a:r>
            <a:r>
              <a:rPr lang="zh-TW" altLang="en-US" sz="1400" b="1">
                <a:cs typeface="Arial"/>
              </a:rPr>
              <a:t>樹莓派</a:t>
            </a:r>
            <a:r>
              <a:rPr lang="zh-TW" altLang="en-US" sz="1400" b="1">
                <a:solidFill>
                  <a:srgbClr val="FF0000"/>
                </a:solidFill>
                <a:cs typeface="Arial"/>
              </a:rPr>
              <a:t>效能不足，影像</a:t>
            </a:r>
            <a:r>
              <a:rPr lang="zh-TW" altLang="en-US" sz="1400" b="1">
                <a:cs typeface="Arial"/>
              </a:rPr>
              <a:t>需</a:t>
            </a:r>
            <a:r>
              <a:rPr lang="zh-TW" altLang="en-US" sz="1400" b="1">
                <a:solidFill>
                  <a:srgbClr val="FF0000"/>
                </a:solidFill>
                <a:cs typeface="Arial"/>
              </a:rPr>
              <a:t>傳輸至筆電 </a:t>
            </a:r>
            <a:r>
              <a:rPr lang="zh-TW" altLang="en-US" sz="1400" b="1">
                <a:cs typeface="Arial"/>
              </a:rPr>
              <a:t>進行影像辨識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5F2740-FAEC-9FCD-5BFA-07415FEA5338}"/>
              </a:ext>
            </a:extLst>
          </p:cNvPr>
          <p:cNvSpPr txBox="1"/>
          <p:nvPr/>
        </p:nvSpPr>
        <p:spPr>
          <a:xfrm>
            <a:off x="1167761" y="2433939"/>
            <a:ext cx="7170664" cy="4568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>
                <a:cs typeface="Arial"/>
              </a:rPr>
              <a:t>衍伸問題</a:t>
            </a:r>
            <a:endParaRPr lang="en-US" altLang="zh-TW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475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B4C4B23-C8A4-C272-9D57-3C249C7A93D1}"/>
              </a:ext>
            </a:extLst>
          </p:cNvPr>
          <p:cNvSpPr/>
          <p:nvPr/>
        </p:nvSpPr>
        <p:spPr>
          <a:xfrm>
            <a:off x="172323" y="1787237"/>
            <a:ext cx="2025934" cy="3124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628C7A0-1160-EB18-4A50-A51848FD1526}"/>
              </a:ext>
            </a:extLst>
          </p:cNvPr>
          <p:cNvSpPr/>
          <p:nvPr/>
        </p:nvSpPr>
        <p:spPr>
          <a:xfrm>
            <a:off x="532827" y="3808052"/>
            <a:ext cx="1304926" cy="981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-13856" y="1419872"/>
            <a:ext cx="23982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如何讀取樹莓派影像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798C52-63BD-78A8-0310-2834C1E4B06E}"/>
              </a:ext>
            </a:extLst>
          </p:cNvPr>
          <p:cNvSpPr/>
          <p:nvPr/>
        </p:nvSpPr>
        <p:spPr>
          <a:xfrm>
            <a:off x="2243951" y="1419872"/>
            <a:ext cx="23982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如何進行影像辨識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D3B9AC-C259-9FC3-36FE-5F8A92D9EC3D}"/>
              </a:ext>
            </a:extLst>
          </p:cNvPr>
          <p:cNvSpPr/>
          <p:nvPr/>
        </p:nvSpPr>
        <p:spPr>
          <a:xfrm>
            <a:off x="4503301" y="1416171"/>
            <a:ext cx="23982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如何控制自走車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24C711-7093-3BAE-89AA-0CC6DCF9E547}"/>
              </a:ext>
            </a:extLst>
          </p:cNvPr>
          <p:cNvSpPr/>
          <p:nvPr/>
        </p:nvSpPr>
        <p:spPr>
          <a:xfrm>
            <a:off x="6759565" y="1419872"/>
            <a:ext cx="23982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Python /</a:t>
            </a: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Java</a:t>
            </a: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 溝通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55971A-A44D-D6FA-C051-BCEDCA478F18}"/>
              </a:ext>
            </a:extLst>
          </p:cNvPr>
          <p:cNvSpPr/>
          <p:nvPr/>
        </p:nvSpPr>
        <p:spPr>
          <a:xfrm>
            <a:off x="2430130" y="1787237"/>
            <a:ext cx="2025934" cy="3124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E9A0AB-EA1D-FC62-8813-F99465C22BD5}"/>
              </a:ext>
            </a:extLst>
          </p:cNvPr>
          <p:cNvSpPr/>
          <p:nvPr/>
        </p:nvSpPr>
        <p:spPr>
          <a:xfrm>
            <a:off x="4687937" y="1787237"/>
            <a:ext cx="2025934" cy="3124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7BF809-C64C-F5C4-C990-F57222246C9E}"/>
              </a:ext>
            </a:extLst>
          </p:cNvPr>
          <p:cNvSpPr/>
          <p:nvPr/>
        </p:nvSpPr>
        <p:spPr>
          <a:xfrm>
            <a:off x="6945743" y="1787237"/>
            <a:ext cx="2025934" cy="3124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97223AE-B51C-45C8-E7C7-A6D59F67E624}"/>
              </a:ext>
            </a:extLst>
          </p:cNvPr>
          <p:cNvSpPr/>
          <p:nvPr/>
        </p:nvSpPr>
        <p:spPr>
          <a:xfrm>
            <a:off x="1193882" y="4180632"/>
            <a:ext cx="668836" cy="237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Webcam</a:t>
            </a:r>
            <a:endParaRPr lang="zh-TW" altLang="en-US" sz="8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 descr="一張含有 螢幕擷取畫面, 電子產品, 電路, 設計 的圖片&#10;&#10;自動產生的描述">
            <a:extLst>
              <a:ext uri="{FF2B5EF4-FFF2-40B4-BE49-F238E27FC236}">
                <a16:creationId xmlns:a16="http://schemas.microsoft.com/office/drawing/2014/main" id="{6FE98739-E56A-3F37-D4A1-4901A6245B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4521"/>
          <a:stretch/>
        </p:blipFill>
        <p:spPr>
          <a:xfrm>
            <a:off x="686223" y="3915722"/>
            <a:ext cx="515534" cy="568324"/>
          </a:xfrm>
          <a:prstGeom prst="rect">
            <a:avLst/>
          </a:prstGeom>
        </p:spPr>
      </p:pic>
      <p:pic>
        <p:nvPicPr>
          <p:cNvPr id="29" name="圖片 28" descr="一張含有 圓形, 螢幕擷取畫面, 黑與白, 設計 的圖片&#10;&#10;自動產生的描述">
            <a:extLst>
              <a:ext uri="{FF2B5EF4-FFF2-40B4-BE49-F238E27FC236}">
                <a16:creationId xmlns:a16="http://schemas.microsoft.com/office/drawing/2014/main" id="{A036F696-6087-B968-0EFC-AF4DD5559B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84"/>
          <a:stretch/>
        </p:blipFill>
        <p:spPr>
          <a:xfrm>
            <a:off x="1363013" y="3933164"/>
            <a:ext cx="330574" cy="183264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616E64D-DF3D-85D3-CD22-A7F227816B8A}"/>
              </a:ext>
            </a:extLst>
          </p:cNvPr>
          <p:cNvSpPr/>
          <p:nvPr/>
        </p:nvSpPr>
        <p:spPr>
          <a:xfrm>
            <a:off x="549294" y="4429953"/>
            <a:ext cx="1304923" cy="316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RTSP Server</a:t>
            </a:r>
          </a:p>
          <a:p>
            <a:pPr algn="ctr"/>
            <a:r>
              <a:rPr lang="en-US" altLang="zh-TW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Video4Linux</a:t>
            </a:r>
            <a:endParaRPr lang="en-US" altLang="zh-TW" sz="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EA4EA91-869D-50F5-B66C-7F8A20B6778D}"/>
              </a:ext>
            </a:extLst>
          </p:cNvPr>
          <p:cNvCxnSpPr>
            <a:cxnSpLocks/>
          </p:cNvCxnSpPr>
          <p:nvPr/>
        </p:nvCxnSpPr>
        <p:spPr>
          <a:xfrm flipV="1">
            <a:off x="1185290" y="2787166"/>
            <a:ext cx="0" cy="89535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48F043-F802-FF2B-B062-6267E404B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956" y="2058776"/>
            <a:ext cx="477895" cy="588741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2CC45179-125E-57E1-F461-982F875065F8}"/>
              </a:ext>
            </a:extLst>
          </p:cNvPr>
          <p:cNvCxnSpPr>
            <a:cxnSpLocks/>
            <a:stCxn id="29" idx="2"/>
            <a:endCxn id="27" idx="3"/>
          </p:cNvCxnSpPr>
          <p:nvPr/>
        </p:nvCxnSpPr>
        <p:spPr>
          <a:xfrm rot="5400000">
            <a:off x="1323301" y="3994885"/>
            <a:ext cx="83456" cy="326543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F214FD62-739F-62BC-07E6-59C4AA17C5C6}"/>
              </a:ext>
            </a:extLst>
          </p:cNvPr>
          <p:cNvSpPr/>
          <p:nvPr/>
        </p:nvSpPr>
        <p:spPr>
          <a:xfrm>
            <a:off x="1185290" y="2856239"/>
            <a:ext cx="870059" cy="73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1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eal</a:t>
            </a:r>
          </a:p>
          <a:p>
            <a:r>
              <a:rPr lang="en-US" altLang="zh-TW" sz="1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1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ime</a:t>
            </a:r>
          </a:p>
          <a:p>
            <a:r>
              <a:rPr lang="en-US" altLang="zh-TW" sz="1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1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treaming</a:t>
            </a:r>
          </a:p>
          <a:p>
            <a:r>
              <a:rPr lang="en-US" altLang="zh-TW" sz="1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rotocol</a:t>
            </a: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BBB49D7E-22CD-C2C3-44ED-2E0AB1354F68}"/>
              </a:ext>
            </a:extLst>
          </p:cNvPr>
          <p:cNvGrpSpPr/>
          <p:nvPr/>
        </p:nvGrpSpPr>
        <p:grpSpPr>
          <a:xfrm>
            <a:off x="3905321" y="2861583"/>
            <a:ext cx="383532" cy="307238"/>
            <a:chOff x="3013541" y="2029686"/>
            <a:chExt cx="935003" cy="74900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7F5C5A3-0D44-81CB-82FB-49E75C38A5CB}"/>
                </a:ext>
              </a:extLst>
            </p:cNvPr>
            <p:cNvSpPr/>
            <p:nvPr/>
          </p:nvSpPr>
          <p:spPr>
            <a:xfrm>
              <a:off x="3040856" y="2262187"/>
              <a:ext cx="671513" cy="49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8457F1B-5E83-D16F-F1CD-CE584D8A455A}"/>
                </a:ext>
              </a:extLst>
            </p:cNvPr>
            <p:cNvSpPr/>
            <p:nvPr/>
          </p:nvSpPr>
          <p:spPr>
            <a:xfrm>
              <a:off x="3145285" y="2158921"/>
              <a:ext cx="671513" cy="49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E413653-0B00-D425-D064-FED9DD38120A}"/>
                </a:ext>
              </a:extLst>
            </p:cNvPr>
            <p:cNvSpPr/>
            <p:nvPr/>
          </p:nvSpPr>
          <p:spPr>
            <a:xfrm>
              <a:off x="3249714" y="2055655"/>
              <a:ext cx="671513" cy="490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6" name="圖片 55" descr="一張含有 黑色, 螢幕擷取畫面, 寫生, 設計 的圖片&#10;&#10;自動產生的描述">
              <a:extLst>
                <a:ext uri="{FF2B5EF4-FFF2-40B4-BE49-F238E27FC236}">
                  <a16:creationId xmlns:a16="http://schemas.microsoft.com/office/drawing/2014/main" id="{F1D82CE8-6CCF-48EC-65B5-29B1C05FD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541" y="2029686"/>
              <a:ext cx="935003" cy="749008"/>
            </a:xfrm>
            <a:prstGeom prst="rect">
              <a:avLst/>
            </a:prstGeom>
          </p:spPr>
        </p:pic>
      </p:grpSp>
      <p:pic>
        <p:nvPicPr>
          <p:cNvPr id="1024" name="圖片 1023" descr="一張含有 字型, 圖形, 標誌, 平面設計 的圖片&#10;&#10;自動產生的描述">
            <a:extLst>
              <a:ext uri="{FF2B5EF4-FFF2-40B4-BE49-F238E27FC236}">
                <a16:creationId xmlns:a16="http://schemas.microsoft.com/office/drawing/2014/main" id="{80B602DC-BB43-8EBF-36CB-77415534BF6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29263" r="7714" b="37635"/>
          <a:stretch/>
        </p:blipFill>
        <p:spPr>
          <a:xfrm>
            <a:off x="2623557" y="3216391"/>
            <a:ext cx="1639080" cy="3665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027" name="矩形 1026">
            <a:extLst>
              <a:ext uri="{FF2B5EF4-FFF2-40B4-BE49-F238E27FC236}">
                <a16:creationId xmlns:a16="http://schemas.microsoft.com/office/drawing/2014/main" id="{9FAB0B42-787E-6508-80DC-3B3B1A4C394F}"/>
              </a:ext>
            </a:extLst>
          </p:cNvPr>
          <p:cNvSpPr/>
          <p:nvPr/>
        </p:nvSpPr>
        <p:spPr>
          <a:xfrm>
            <a:off x="2790634" y="4347153"/>
            <a:ext cx="1304926" cy="4545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>
                <a:solidFill>
                  <a:srgbClr val="FF0000"/>
                </a:solidFill>
              </a:rPr>
              <a:t>【</a:t>
            </a:r>
            <a:r>
              <a:rPr lang="zh-TW" altLang="en-US" sz="1400" b="1">
                <a:solidFill>
                  <a:srgbClr val="FF0000"/>
                </a:solidFill>
              </a:rPr>
              <a:t>疑似</a:t>
            </a:r>
            <a:r>
              <a:rPr lang="en-US" altLang="zh-TW" sz="1400" b="1">
                <a:solidFill>
                  <a:srgbClr val="FF0000"/>
                </a:solidFill>
              </a:rPr>
              <a:t>】</a:t>
            </a:r>
          </a:p>
          <a:p>
            <a:pPr algn="ctr"/>
            <a:r>
              <a:rPr lang="en-US" altLang="zh-TW" sz="1050" b="1">
                <a:solidFill>
                  <a:srgbClr val="FF0000"/>
                </a:solidFill>
                <a:highlight>
                  <a:srgbClr val="FFFF00"/>
                </a:highlight>
              </a:rPr>
              <a:t>Streaming Buffer</a:t>
            </a:r>
            <a:endParaRPr lang="zh-TW" altLang="en-US" sz="105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29" name="矩形 1028">
            <a:extLst>
              <a:ext uri="{FF2B5EF4-FFF2-40B4-BE49-F238E27FC236}">
                <a16:creationId xmlns:a16="http://schemas.microsoft.com/office/drawing/2014/main" id="{F6432272-96E4-3F55-47F5-A124B62CEC9E}"/>
              </a:ext>
            </a:extLst>
          </p:cNvPr>
          <p:cNvSpPr/>
          <p:nvPr/>
        </p:nvSpPr>
        <p:spPr>
          <a:xfrm>
            <a:off x="2806613" y="2749556"/>
            <a:ext cx="1272969" cy="210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While Frame</a:t>
            </a:r>
          </a:p>
        </p:txBody>
      </p:sp>
      <p:cxnSp>
        <p:nvCxnSpPr>
          <p:cNvPr id="1032" name="直線單箭頭接點 1031">
            <a:extLst>
              <a:ext uri="{FF2B5EF4-FFF2-40B4-BE49-F238E27FC236}">
                <a16:creationId xmlns:a16="http://schemas.microsoft.com/office/drawing/2014/main" id="{F7549851-399C-41CE-3DE9-2575F7819320}"/>
              </a:ext>
            </a:extLst>
          </p:cNvPr>
          <p:cNvCxnSpPr>
            <a:cxnSpLocks/>
          </p:cNvCxnSpPr>
          <p:nvPr/>
        </p:nvCxnSpPr>
        <p:spPr>
          <a:xfrm flipV="1">
            <a:off x="3443097" y="3629025"/>
            <a:ext cx="0" cy="2000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3" name="矩形 1032">
            <a:extLst>
              <a:ext uri="{FF2B5EF4-FFF2-40B4-BE49-F238E27FC236}">
                <a16:creationId xmlns:a16="http://schemas.microsoft.com/office/drawing/2014/main" id="{97BCBEE6-83CE-2E93-3DB9-9F2FB7ECA18A}"/>
              </a:ext>
            </a:extLst>
          </p:cNvPr>
          <p:cNvSpPr/>
          <p:nvPr/>
        </p:nvSpPr>
        <p:spPr>
          <a:xfrm>
            <a:off x="2806613" y="3878614"/>
            <a:ext cx="1272969" cy="210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 Result</a:t>
            </a:r>
          </a:p>
        </p:txBody>
      </p:sp>
      <p:cxnSp>
        <p:nvCxnSpPr>
          <p:cNvPr id="1039" name="直線單箭頭接點 1038">
            <a:extLst>
              <a:ext uri="{FF2B5EF4-FFF2-40B4-BE49-F238E27FC236}">
                <a16:creationId xmlns:a16="http://schemas.microsoft.com/office/drawing/2014/main" id="{98CA40E8-458E-8346-BDEA-ADD77D825181}"/>
              </a:ext>
            </a:extLst>
          </p:cNvPr>
          <p:cNvCxnSpPr>
            <a:cxnSpLocks/>
          </p:cNvCxnSpPr>
          <p:nvPr/>
        </p:nvCxnSpPr>
        <p:spPr>
          <a:xfrm flipV="1">
            <a:off x="5700904" y="2803814"/>
            <a:ext cx="0" cy="8763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4" name="矩形 1043">
            <a:extLst>
              <a:ext uri="{FF2B5EF4-FFF2-40B4-BE49-F238E27FC236}">
                <a16:creationId xmlns:a16="http://schemas.microsoft.com/office/drawing/2014/main" id="{D60A9F65-6D1E-A95E-BEC5-4EC6DB4CA525}"/>
              </a:ext>
            </a:extLst>
          </p:cNvPr>
          <p:cNvSpPr/>
          <p:nvPr/>
        </p:nvSpPr>
        <p:spPr>
          <a:xfrm>
            <a:off x="4687937" y="3737047"/>
            <a:ext cx="2025934" cy="381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Donkey Car </a:t>
            </a:r>
            <a:r>
              <a:rPr lang="en-US" altLang="zh-TW" sz="12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Web UI</a:t>
            </a:r>
          </a:p>
        </p:txBody>
      </p:sp>
      <p:pic>
        <p:nvPicPr>
          <p:cNvPr id="1049" name="圖片 1048" descr="一張含有 標誌, 字型, 圓形, 圖形 的圖片&#10;&#10;自動產生的描述">
            <a:extLst>
              <a:ext uri="{FF2B5EF4-FFF2-40B4-BE49-F238E27FC236}">
                <a16:creationId xmlns:a16="http://schemas.microsoft.com/office/drawing/2014/main" id="{E28E625C-FC9D-9121-8B18-AB3F67899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02" y="4073236"/>
            <a:ext cx="2043378" cy="818388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</p:spPr>
      </p:pic>
      <p:sp>
        <p:nvSpPr>
          <p:cNvPr id="1052" name="矩形 1051">
            <a:extLst>
              <a:ext uri="{FF2B5EF4-FFF2-40B4-BE49-F238E27FC236}">
                <a16:creationId xmlns:a16="http://schemas.microsoft.com/office/drawing/2014/main" id="{448264A5-87C6-599B-5C7D-CEF4E5490787}"/>
              </a:ext>
            </a:extLst>
          </p:cNvPr>
          <p:cNvSpPr/>
          <p:nvPr/>
        </p:nvSpPr>
        <p:spPr>
          <a:xfrm>
            <a:off x="5028645" y="3094273"/>
            <a:ext cx="1314989" cy="210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Send</a:t>
            </a:r>
            <a:r>
              <a:rPr lang="en-US" altLang="zh-TW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200" b="1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  <p:pic>
        <p:nvPicPr>
          <p:cNvPr id="1054" name="Picture 12">
            <a:extLst>
              <a:ext uri="{FF2B5EF4-FFF2-40B4-BE49-F238E27FC236}">
                <a16:creationId xmlns:a16="http://schemas.microsoft.com/office/drawing/2014/main" id="{91A868F8-CE6B-2687-0162-D56321AE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8" y="2058776"/>
            <a:ext cx="588741" cy="588741"/>
          </a:xfrm>
          <a:prstGeom prst="rect">
            <a:avLst/>
          </a:prstGeom>
          <a:effectLst>
            <a:glow rad="127000">
              <a:srgbClr val="FF0000">
                <a:alpha val="5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9AC16693-7F87-74EF-1FC6-8E50617713A6}"/>
              </a:ext>
            </a:extLst>
          </p:cNvPr>
          <p:cNvGrpSpPr/>
          <p:nvPr/>
        </p:nvGrpSpPr>
        <p:grpSpPr>
          <a:xfrm>
            <a:off x="7425550" y="3701154"/>
            <a:ext cx="1066320" cy="847038"/>
            <a:chOff x="7375393" y="3675489"/>
            <a:chExt cx="1166634" cy="926722"/>
          </a:xfrm>
        </p:grpSpPr>
        <p:pic>
          <p:nvPicPr>
            <p:cNvPr id="1058" name="圖片 1057" descr="一張含有 筆記型電腦, 電子裝置, 辦公室設備, 輸出裝置 的圖片&#10;&#10;自動產生的描述">
              <a:extLst>
                <a:ext uri="{FF2B5EF4-FFF2-40B4-BE49-F238E27FC236}">
                  <a16:creationId xmlns:a16="http://schemas.microsoft.com/office/drawing/2014/main" id="{96AF20F6-F5D1-F251-764E-3C913C0DF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393" y="3675489"/>
              <a:ext cx="1166634" cy="926722"/>
            </a:xfrm>
            <a:prstGeom prst="rect">
              <a:avLst/>
            </a:prstGeom>
          </p:spPr>
        </p:pic>
        <p:pic>
          <p:nvPicPr>
            <p:cNvPr id="1056" name="Picture 8" descr="Create or edit jsp and servlet responsive webpages by Yubrajbasnet ...">
              <a:extLst>
                <a:ext uri="{FF2B5EF4-FFF2-40B4-BE49-F238E27FC236}">
                  <a16:creationId xmlns:a16="http://schemas.microsoft.com/office/drawing/2014/main" id="{457C9873-5995-1CDC-530B-CAE21A4FF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726" y="3756655"/>
              <a:ext cx="755968" cy="467979"/>
            </a:xfrm>
            <a:prstGeom prst="rect">
              <a:avLst/>
            </a:prstGeom>
            <a:effectLst>
              <a:glow rad="63500">
                <a:schemeClr val="bg1">
                  <a:alpha val="8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5" name="圖片 1054" descr="一張含有 黑色, 黑暗 的圖片&#10;&#10;自動產生的描述">
            <a:extLst>
              <a:ext uri="{FF2B5EF4-FFF2-40B4-BE49-F238E27FC236}">
                <a16:creationId xmlns:a16="http://schemas.microsoft.com/office/drawing/2014/main" id="{3385B883-6062-4AEE-DB89-5895804AE9D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6" y="2153910"/>
            <a:ext cx="1026722" cy="401550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</p:spPr>
      </p:pic>
      <p:cxnSp>
        <p:nvCxnSpPr>
          <p:cNvPr id="1059" name="直線單箭頭接點 1058">
            <a:extLst>
              <a:ext uri="{FF2B5EF4-FFF2-40B4-BE49-F238E27FC236}">
                <a16:creationId xmlns:a16="http://schemas.microsoft.com/office/drawing/2014/main" id="{FABB883F-6A1F-E177-4CE9-0BE36A9AC1D0}"/>
              </a:ext>
            </a:extLst>
          </p:cNvPr>
          <p:cNvCxnSpPr>
            <a:cxnSpLocks/>
          </p:cNvCxnSpPr>
          <p:nvPr/>
        </p:nvCxnSpPr>
        <p:spPr>
          <a:xfrm flipV="1">
            <a:off x="7958710" y="2803814"/>
            <a:ext cx="0" cy="82088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2" name="矩形 1061">
            <a:extLst>
              <a:ext uri="{FF2B5EF4-FFF2-40B4-BE49-F238E27FC236}">
                <a16:creationId xmlns:a16="http://schemas.microsoft.com/office/drawing/2014/main" id="{18FC94A7-9723-1163-EB74-35C0007C8380}"/>
              </a:ext>
            </a:extLst>
          </p:cNvPr>
          <p:cNvSpPr/>
          <p:nvPr/>
        </p:nvSpPr>
        <p:spPr>
          <a:xfrm>
            <a:off x="7377416" y="3094273"/>
            <a:ext cx="1314989" cy="210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en-US" altLang="zh-TW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200" b="1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BD923A0-5FA7-4914-770B-50152C021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45" y="2058776"/>
            <a:ext cx="477895" cy="588741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787E9B2A-1F26-406C-19AE-9763CAAD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47" y="2058776"/>
            <a:ext cx="588741" cy="588741"/>
          </a:xfrm>
          <a:prstGeom prst="rect">
            <a:avLst/>
          </a:prstGeom>
          <a:effectLst>
            <a:glow rad="127000">
              <a:srgbClr val="FF0000">
                <a:alpha val="5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B435A50-9B45-7F7C-B74B-81C829B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58" y="2058776"/>
            <a:ext cx="588741" cy="588741"/>
          </a:xfrm>
          <a:prstGeom prst="rect">
            <a:avLst/>
          </a:prstGeom>
          <a:effectLst>
            <a:glow rad="127000">
              <a:srgbClr val="FF0000">
                <a:alpha val="5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208C72CC-1A7A-80ED-477B-098E7FCC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755" y="2058776"/>
            <a:ext cx="588741" cy="588741"/>
          </a:xfrm>
          <a:prstGeom prst="rect">
            <a:avLst/>
          </a:prstGeom>
          <a:effectLst>
            <a:glow rad="127000">
              <a:srgbClr val="FF0000">
                <a:alpha val="5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59E58AF-5F8C-7E4F-14C5-28E3AE70466E}"/>
              </a:ext>
            </a:extLst>
          </p:cNvPr>
          <p:cNvCxnSpPr>
            <a:cxnSpLocks/>
          </p:cNvCxnSpPr>
          <p:nvPr/>
        </p:nvCxnSpPr>
        <p:spPr>
          <a:xfrm flipV="1">
            <a:off x="3443097" y="2968137"/>
            <a:ext cx="0" cy="2000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766A19BC-D7C0-8232-C74D-BEE7CA3D22BF}"/>
              </a:ext>
            </a:extLst>
          </p:cNvPr>
          <p:cNvSpPr/>
          <p:nvPr/>
        </p:nvSpPr>
        <p:spPr>
          <a:xfrm>
            <a:off x="7344344" y="4539464"/>
            <a:ext cx="1240050" cy="322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2"/>
                </a:solidFill>
                <a:latin typeface="Arial Black" panose="020B0A04020102020204" pitchFamily="34" charset="0"/>
              </a:rPr>
              <a:t>Web Server</a:t>
            </a:r>
          </a:p>
        </p:txBody>
      </p:sp>
      <p:pic>
        <p:nvPicPr>
          <p:cNvPr id="2052" name="Picture 4" descr="Python websocketsの疑問点まとめ #Python - Qiita">
            <a:extLst>
              <a:ext uri="{FF2B5EF4-FFF2-40B4-BE49-F238E27FC236}">
                <a16:creationId xmlns:a16="http://schemas.microsoft.com/office/drawing/2014/main" id="{09958F2E-A439-DAC3-5ADF-104957519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24" y="2038263"/>
            <a:ext cx="944648" cy="629766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8C27889-BB85-A6EF-3D8E-BF2C0EDD30B7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8489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1004455" y="2410700"/>
            <a:ext cx="71350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TW" altLang="en-US" sz="3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如何讀取樹莓派影像 </a:t>
            </a:r>
            <a:r>
              <a:rPr lang="en-US" altLang="zh-TW" sz="3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5C123E0-77CF-E396-9651-D51D09A318DC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4777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23982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如何讀取樹莓派影像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6E4858-E243-0D6D-8AC7-B4BF1D37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9" y="1260545"/>
            <a:ext cx="3602117" cy="3415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9008343B-ACEF-C962-E9DF-3982F6F117E0}"/>
              </a:ext>
            </a:extLst>
          </p:cNvPr>
          <p:cNvSpPr/>
          <p:nvPr/>
        </p:nvSpPr>
        <p:spPr>
          <a:xfrm>
            <a:off x="401780" y="4703619"/>
            <a:ext cx="3602115" cy="290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  <a:hlinkClick r:id="rId4"/>
              </a:rPr>
              <a:t>Open Source - V4l2 RTSP Server</a:t>
            </a:r>
            <a:endParaRPr lang="zh-TW" altLang="en-US" sz="1200" b="1">
              <a:solidFill>
                <a:schemeClr val="tx1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58B805-8C02-1BA6-FE5B-26551C6724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58" t="14680" r="15638" b="17418"/>
          <a:stretch/>
        </p:blipFill>
        <p:spPr>
          <a:xfrm>
            <a:off x="4692253" y="1234336"/>
            <a:ext cx="3718895" cy="2092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ECBE651-4641-F65C-2B64-52D4FF247D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206"/>
          <a:stretch/>
        </p:blipFill>
        <p:spPr>
          <a:xfrm>
            <a:off x="4304367" y="3503457"/>
            <a:ext cx="4494666" cy="117245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CA7FA3C-4A82-A749-A5B8-139909594F6C}"/>
              </a:ext>
            </a:extLst>
          </p:cNvPr>
          <p:cNvSpPr txBox="1"/>
          <p:nvPr/>
        </p:nvSpPr>
        <p:spPr>
          <a:xfrm>
            <a:off x="4304366" y="4658825"/>
            <a:ext cx="4478002" cy="416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>
                <a:cs typeface="Arial"/>
              </a:rPr>
              <a:t>樹莓派 </a:t>
            </a:r>
            <a:r>
              <a:rPr lang="en-US" altLang="zh-TW" sz="1600" b="1">
                <a:cs typeface="Arial"/>
              </a:rPr>
              <a:t>–</a:t>
            </a:r>
            <a:r>
              <a:rPr lang="zh-TW" altLang="en-US" sz="1600" b="1">
                <a:cs typeface="Arial"/>
              </a:rPr>
              <a:t> 啟動</a:t>
            </a:r>
            <a:r>
              <a:rPr lang="en-US" altLang="zh-TW" sz="1600" b="1">
                <a:cs typeface="Arial"/>
              </a:rPr>
              <a:t>RTSP Server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A9D813-7D57-D100-FE95-0D5BE2354191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A61D05FE-4D1A-8DE2-5AE8-9CB870FF4977}"/>
              </a:ext>
            </a:extLst>
          </p:cNvPr>
          <p:cNvSpPr/>
          <p:nvPr/>
        </p:nvSpPr>
        <p:spPr>
          <a:xfrm>
            <a:off x="1360969" y="3550033"/>
            <a:ext cx="2197740" cy="6601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Video4Linux</a:t>
            </a: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為底層</a:t>
            </a:r>
            <a:endParaRPr lang="en-US" altLang="zh-TW" sz="1600" b="1">
              <a:solidFill>
                <a:srgbClr val="FF0000"/>
              </a:solidFill>
              <a:effectLst>
                <a:glow rad="139700">
                  <a:schemeClr val="accent2">
                    <a:lumMod val="75000"/>
                    <a:alpha val="40000"/>
                  </a:schemeClr>
                </a:glo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2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altLang="ko-KR" sz="1400" b="1"/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7658" y="2241219"/>
            <a:ext cx="3650806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With this many slides you are able to make a complete PowerPoint Presentation that best suit your needs.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3762" y="1497999"/>
            <a:ext cx="267625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6517" y="1590332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1"/>
                </a:solidFill>
                <a:cs typeface="Arial" pitchFamily="34" charset="0"/>
              </a:rPr>
              <a:t>45</a:t>
            </a:r>
            <a:r>
              <a:rPr lang="en-US" altLang="ko-KR" sz="2000" b="1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7658" y="1177903"/>
            <a:ext cx="1924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E152270-7328-4E27-A28D-49C1CF87249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49F6D88-C77A-AC31-D56F-4B9E832FF6DF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2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6"/>
              <a:ext cx="6656728" cy="58477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8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Service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Server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(Delivery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Task)</a:t>
              </a:r>
              <a:endParaRPr lang="zh-TW" altLang="en-US" sz="2400" b="1">
                <a:cs typeface="Arial"/>
              </a:endParaRPr>
            </a:p>
          </p:txBody>
        </p:sp>
        <p:pic>
          <p:nvPicPr>
            <p:cNvPr id="10" name="圖片版面配置區 4" descr="一張含有 人的臉孔, 人員, 下巴, 眉毛 的圖片&#10;&#10;自動產生的描述">
              <a:extLst>
                <a:ext uri="{FF2B5EF4-FFF2-40B4-BE49-F238E27FC236}">
                  <a16:creationId xmlns:a16="http://schemas.microsoft.com/office/drawing/2014/main" id="{C532007F-CEBF-591A-2505-2E6EDFDAD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2506" b="12506"/>
            <a:stretch/>
          </p:blipFill>
          <p:spPr>
            <a:xfrm>
              <a:off x="8039794" y="142194"/>
              <a:ext cx="772557" cy="772554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張博淳</a:t>
              </a:r>
              <a:endParaRPr lang="en-US" altLang="zh-TW" sz="1000" b="1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9506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23982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如何讀取樹莓派影像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546B380-9508-428A-C366-7188D9FD1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1" y="1603156"/>
            <a:ext cx="2884080" cy="299401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564380-12AB-40A3-49AE-7B2F143719F7}"/>
              </a:ext>
            </a:extLst>
          </p:cNvPr>
          <p:cNvSpPr txBox="1"/>
          <p:nvPr/>
        </p:nvSpPr>
        <p:spPr>
          <a:xfrm>
            <a:off x="557531" y="4587784"/>
            <a:ext cx="2884080" cy="3353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b="1">
                <a:cs typeface="Arial"/>
              </a:rPr>
              <a:t>OpenCV </a:t>
            </a:r>
            <a:r>
              <a:rPr lang="zh-TW" altLang="en-US" sz="1200" b="1">
                <a:cs typeface="Arial"/>
              </a:rPr>
              <a:t>讀取 </a:t>
            </a:r>
            <a:r>
              <a:rPr lang="en-US" altLang="zh-TW" sz="1200" b="1">
                <a:cs typeface="Arial"/>
              </a:rPr>
              <a:t>RTSP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F6D612-F8B6-1CB9-F111-6B8C3C4AF2E7}"/>
              </a:ext>
            </a:extLst>
          </p:cNvPr>
          <p:cNvSpPr txBox="1"/>
          <p:nvPr/>
        </p:nvSpPr>
        <p:spPr>
          <a:xfrm>
            <a:off x="3579763" y="1248291"/>
            <a:ext cx="1994887" cy="7044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>
                <a:cs typeface="Arial"/>
              </a:rPr>
              <a:t>Ethernet</a:t>
            </a:r>
          </a:p>
          <a:p>
            <a:pPr algn="ctr">
              <a:lnSpc>
                <a:spcPct val="150000"/>
              </a:lnSpc>
            </a:pPr>
            <a:r>
              <a:rPr lang="en-US" altLang="zh-TW" sz="1200" b="1">
                <a:cs typeface="Arial"/>
              </a:rPr>
              <a:t>Latency </a:t>
            </a:r>
            <a:r>
              <a:rPr lang="zh-TW" altLang="en-US" sz="1200" b="1">
                <a:cs typeface="Arial"/>
              </a:rPr>
              <a:t>≒ </a:t>
            </a:r>
            <a:r>
              <a:rPr lang="en-US" altLang="zh-TW" sz="1200" b="1">
                <a:cs typeface="Arial"/>
              </a:rPr>
              <a:t>0.01s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0D4CAD-6276-F872-A508-EB54E1B4585F}"/>
              </a:ext>
            </a:extLst>
          </p:cNvPr>
          <p:cNvSpPr txBox="1"/>
          <p:nvPr/>
        </p:nvSpPr>
        <p:spPr>
          <a:xfrm>
            <a:off x="3425725" y="3056286"/>
            <a:ext cx="2302961" cy="7044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>
                <a:cs typeface="Arial"/>
              </a:rPr>
              <a:t>Wi-Fi</a:t>
            </a:r>
            <a:endParaRPr lang="en-US" altLang="zh-TW" sz="2000" b="1"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200" b="1">
                <a:cs typeface="Arial"/>
              </a:rPr>
              <a:t>Latency </a:t>
            </a:r>
            <a:r>
              <a:rPr lang="zh-TW" altLang="en-US" sz="1200" b="1">
                <a:cs typeface="Arial"/>
              </a:rPr>
              <a:t>≒ </a:t>
            </a:r>
            <a:r>
              <a:rPr lang="en-US" altLang="zh-TW" sz="1200" b="1">
                <a:cs typeface="Arial"/>
              </a:rPr>
              <a:t>0.02s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591C3F9-2585-0134-A967-838D0CB78A91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F9FF15-9DDE-2F97-84F3-38C8FFBDDDC8}"/>
              </a:ext>
            </a:extLst>
          </p:cNvPr>
          <p:cNvSpPr/>
          <p:nvPr/>
        </p:nvSpPr>
        <p:spPr>
          <a:xfrm>
            <a:off x="5205656" y="1337102"/>
            <a:ext cx="2501430" cy="17191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</a:rPr>
              <a:t>測試影片 </a:t>
            </a:r>
            <a:r>
              <a:rPr lang="en-US" altLang="zh-TW" b="1">
                <a:solidFill>
                  <a:schemeClr val="tx1"/>
                </a:solidFill>
              </a:rPr>
              <a:t>(10</a:t>
            </a:r>
            <a:r>
              <a:rPr lang="zh-TW" altLang="en-US" b="1">
                <a:solidFill>
                  <a:schemeClr val="tx1"/>
                </a:solidFill>
              </a:rPr>
              <a:t>秒</a:t>
            </a:r>
            <a:r>
              <a:rPr lang="en-US" altLang="zh-TW" b="1">
                <a:solidFill>
                  <a:schemeClr val="tx1"/>
                </a:solidFill>
              </a:rPr>
              <a:t>)</a:t>
            </a:r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7F2C88-5825-0636-8665-F99F1BAC092F}"/>
              </a:ext>
            </a:extLst>
          </p:cNvPr>
          <p:cNvSpPr/>
          <p:nvPr/>
        </p:nvSpPr>
        <p:spPr>
          <a:xfrm>
            <a:off x="5205656" y="3197829"/>
            <a:ext cx="2501430" cy="17191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</a:rPr>
              <a:t>測試影片 </a:t>
            </a:r>
            <a:r>
              <a:rPr lang="en-US" altLang="zh-TW" b="1">
                <a:solidFill>
                  <a:schemeClr val="tx1"/>
                </a:solidFill>
              </a:rPr>
              <a:t>(10</a:t>
            </a:r>
            <a:r>
              <a:rPr lang="zh-TW" altLang="en-US" b="1">
                <a:solidFill>
                  <a:schemeClr val="tx1"/>
                </a:solidFill>
              </a:rPr>
              <a:t>秒</a:t>
            </a:r>
            <a:r>
              <a:rPr lang="en-US" altLang="zh-TW" b="1">
                <a:solidFill>
                  <a:schemeClr val="tx1"/>
                </a:solidFill>
              </a:rPr>
              <a:t>)</a:t>
            </a:r>
            <a:endParaRPr lang="zh-TW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464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1004455" y="2410700"/>
            <a:ext cx="71350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TW" altLang="en-US" sz="3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如何進行影像辨識 </a:t>
            </a:r>
            <a:r>
              <a:rPr lang="en-US" altLang="zh-TW" sz="3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293B3B-75FC-5C94-285A-DFF6A0DB6A87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1353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2759036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如何進行影像辨識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 Debug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4FC2B9A-31B2-4AAD-40B0-68B0AC405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2"/>
          <a:stretch/>
        </p:blipFill>
        <p:spPr>
          <a:xfrm>
            <a:off x="4746403" y="1351133"/>
            <a:ext cx="3552972" cy="283218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27933C7-4131-5376-C812-AC649939D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02" r="-40"/>
          <a:stretch/>
        </p:blipFill>
        <p:spPr>
          <a:xfrm>
            <a:off x="540325" y="4623672"/>
            <a:ext cx="8343325" cy="400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1F2EADB3-BF28-5D2D-06A2-2DE40809B820}"/>
              </a:ext>
            </a:extLst>
          </p:cNvPr>
          <p:cNvGrpSpPr/>
          <p:nvPr/>
        </p:nvGrpSpPr>
        <p:grpSpPr>
          <a:xfrm>
            <a:off x="1075060" y="1342584"/>
            <a:ext cx="3029580" cy="2840734"/>
            <a:chOff x="756225" y="1292860"/>
            <a:chExt cx="3281170" cy="3076641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30E2DFB-39DA-D1CE-4EC2-FFE4A2B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225" y="1302119"/>
              <a:ext cx="3281170" cy="3067382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9CE4F30-B34C-F820-2927-9C120BF245BB}"/>
                </a:ext>
              </a:extLst>
            </p:cNvPr>
            <p:cNvSpPr/>
            <p:nvPr/>
          </p:nvSpPr>
          <p:spPr>
            <a:xfrm>
              <a:off x="924560" y="2926080"/>
              <a:ext cx="1502410" cy="127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4AA36D7-78C0-516B-4BDA-B8364EC347B8}"/>
                </a:ext>
              </a:extLst>
            </p:cNvPr>
            <p:cNvSpPr/>
            <p:nvPr/>
          </p:nvSpPr>
          <p:spPr>
            <a:xfrm>
              <a:off x="759460" y="1292860"/>
              <a:ext cx="3276600" cy="1168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0E8F642B-873E-3ED7-06FE-F209902F9E15}"/>
              </a:ext>
            </a:extLst>
          </p:cNvPr>
          <p:cNvSpPr txBox="1"/>
          <p:nvPr/>
        </p:nvSpPr>
        <p:spPr>
          <a:xfrm>
            <a:off x="433296" y="4175431"/>
            <a:ext cx="3284447" cy="416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>
                <a:cs typeface="Arial"/>
              </a:rPr>
              <a:t>Error</a:t>
            </a:r>
            <a:r>
              <a:rPr lang="zh-TW" altLang="en-US" sz="1600" b="1">
                <a:cs typeface="Arial"/>
              </a:rPr>
              <a:t> </a:t>
            </a:r>
            <a:r>
              <a:rPr lang="en-US" altLang="zh-TW" sz="1600" b="1">
                <a:cs typeface="Arial"/>
              </a:rPr>
              <a:t>Message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03FE771-F494-9244-77B3-5F1B006DC0BD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5214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2759036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如何進行影像辨識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 Debug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1445ED-DD08-D0B3-3385-110894E1A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625" y="1217598"/>
            <a:ext cx="2461705" cy="3699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78427ED-A08E-269C-910B-89BCB70F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636" y="1217597"/>
            <a:ext cx="2799964" cy="3699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F5BF2D0-D483-33A6-9AAA-66139487867F}"/>
              </a:ext>
            </a:extLst>
          </p:cNvPr>
          <p:cNvSpPr/>
          <p:nvPr/>
        </p:nvSpPr>
        <p:spPr>
          <a:xfrm>
            <a:off x="2721610" y="3642360"/>
            <a:ext cx="1987550" cy="1274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BFEFB5-BD63-1AF5-99CF-38B1B5AB9EF9}"/>
              </a:ext>
            </a:extLst>
          </p:cNvPr>
          <p:cNvSpPr/>
          <p:nvPr/>
        </p:nvSpPr>
        <p:spPr>
          <a:xfrm>
            <a:off x="5121910" y="3931920"/>
            <a:ext cx="2566670" cy="985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A6C4E62-5741-D37E-3174-4114FA2D2227}"/>
              </a:ext>
            </a:extLst>
          </p:cNvPr>
          <p:cNvSpPr/>
          <p:nvPr/>
        </p:nvSpPr>
        <p:spPr>
          <a:xfrm>
            <a:off x="7611047" y="3565577"/>
            <a:ext cx="1532953" cy="6601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有相同問題</a:t>
            </a:r>
            <a:endParaRPr lang="en-US" altLang="zh-TW" sz="1600" b="1">
              <a:solidFill>
                <a:srgbClr val="FF0000"/>
              </a:solidFill>
              <a:effectLst>
                <a:glow rad="139700">
                  <a:schemeClr val="accent2">
                    <a:lumMod val="75000"/>
                    <a:alpha val="40000"/>
                  </a:schemeClr>
                </a:glow>
              </a:effectLst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但沒有答案</a:t>
            </a:r>
            <a:endParaRPr lang="en-US" altLang="zh-TW" sz="1600" b="1">
              <a:solidFill>
                <a:srgbClr val="FF0000"/>
              </a:solidFill>
              <a:effectLst>
                <a:glow rad="139700">
                  <a:schemeClr val="accent2">
                    <a:lumMod val="75000"/>
                    <a:alpha val="40000"/>
                  </a:schemeClr>
                </a:glow>
              </a:effectLst>
              <a:cs typeface="Arial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CC6972-A4C8-38C7-1096-F5D7CA3A0B86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9611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2759036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如何進行影像辨識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 Debug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B65277A6-EFC8-FB41-8CC5-6DA9525697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274" b="15573"/>
          <a:stretch/>
        </p:blipFill>
        <p:spPr>
          <a:xfrm>
            <a:off x="697968" y="1808376"/>
            <a:ext cx="2446086" cy="1827634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71B27BE-AFDB-6C0D-9654-313C0A1784F2}"/>
              </a:ext>
            </a:extLst>
          </p:cNvPr>
          <p:cNvGrpSpPr/>
          <p:nvPr/>
        </p:nvGrpSpPr>
        <p:grpSpPr>
          <a:xfrm>
            <a:off x="3581634" y="1014509"/>
            <a:ext cx="2920766" cy="3727294"/>
            <a:chOff x="3683234" y="1014509"/>
            <a:chExt cx="3145902" cy="4014598"/>
          </a:xfrm>
        </p:grpSpPr>
        <p:pic>
          <p:nvPicPr>
            <p:cNvPr id="2" name="圖片 1" descr="一張含有 文字, 螢幕擷取畫面, 陳列, 軟體 的圖片&#10;&#10;自動產生的描述">
              <a:extLst>
                <a:ext uri="{FF2B5EF4-FFF2-40B4-BE49-F238E27FC236}">
                  <a16:creationId xmlns:a16="http://schemas.microsoft.com/office/drawing/2014/main" id="{8BF788EA-5FFF-7DB4-6098-943652170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36" r="21912" b="3004"/>
            <a:stretch/>
          </p:blipFill>
          <p:spPr>
            <a:xfrm>
              <a:off x="3683234" y="1014509"/>
              <a:ext cx="3145902" cy="4014598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6F9D5FB-5590-389C-FB1C-2B3414FBD34A}"/>
                </a:ext>
              </a:extLst>
            </p:cNvPr>
            <p:cNvSpPr/>
            <p:nvPr/>
          </p:nvSpPr>
          <p:spPr>
            <a:xfrm>
              <a:off x="4810126" y="1418117"/>
              <a:ext cx="736600" cy="1376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2F0C09-C6B1-5C0A-4AF3-7D10774FC6F9}"/>
                </a:ext>
              </a:extLst>
            </p:cNvPr>
            <p:cNvSpPr/>
            <p:nvPr/>
          </p:nvSpPr>
          <p:spPr>
            <a:xfrm>
              <a:off x="4810126" y="1941992"/>
              <a:ext cx="2012950" cy="1535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0F16067-8F60-A90B-500A-E81095189199}"/>
                </a:ext>
              </a:extLst>
            </p:cNvPr>
            <p:cNvSpPr/>
            <p:nvPr/>
          </p:nvSpPr>
          <p:spPr>
            <a:xfrm>
              <a:off x="5342408" y="3408842"/>
              <a:ext cx="668662" cy="1535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FF7B9E2-D936-455D-8C0F-53745E97449E}"/>
                </a:ext>
              </a:extLst>
            </p:cNvPr>
            <p:cNvSpPr/>
            <p:nvPr/>
          </p:nvSpPr>
          <p:spPr>
            <a:xfrm>
              <a:off x="4334443" y="4351209"/>
              <a:ext cx="1676628" cy="1549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1E27D00-089D-F217-8574-50695C4E31B8}"/>
                </a:ext>
              </a:extLst>
            </p:cNvPr>
            <p:cNvSpPr/>
            <p:nvPr/>
          </p:nvSpPr>
          <p:spPr>
            <a:xfrm>
              <a:off x="4916649" y="3808951"/>
              <a:ext cx="553998" cy="1535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3567D6A4-8635-C1B3-AD81-F0491D252BDE}"/>
              </a:ext>
            </a:extLst>
          </p:cNvPr>
          <p:cNvSpPr/>
          <p:nvPr/>
        </p:nvSpPr>
        <p:spPr>
          <a:xfrm>
            <a:off x="6238072" y="1704666"/>
            <a:ext cx="1566891" cy="57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Multi thread</a:t>
            </a:r>
          </a:p>
          <a:p>
            <a:pPr algn="ctr"/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連續讀取照片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1B93-1B3E-3399-A022-104AB4961E88}"/>
              </a:ext>
            </a:extLst>
          </p:cNvPr>
          <p:cNvSpPr/>
          <p:nvPr/>
        </p:nvSpPr>
        <p:spPr>
          <a:xfrm>
            <a:off x="6218452" y="1124989"/>
            <a:ext cx="1566891" cy="57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建立 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Queue</a:t>
            </a:r>
            <a:endParaRPr lang="zh-TW" altLang="en-US" sz="12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779086-5849-3C15-D583-AD8280ECD665}"/>
              </a:ext>
            </a:extLst>
          </p:cNvPr>
          <p:cNvSpPr/>
          <p:nvPr/>
        </p:nvSpPr>
        <p:spPr>
          <a:xfrm>
            <a:off x="6496774" y="3254165"/>
            <a:ext cx="2393544" cy="57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每次存入</a:t>
            </a:r>
            <a:endParaRPr lang="en-US" altLang="zh-TW" sz="1200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存入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Queue</a:t>
            </a:r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前，刪除前一張照片</a:t>
            </a:r>
            <a:endParaRPr lang="en-US" altLang="zh-TW" sz="12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9AF237-3432-723B-04FB-4142DEF6CAAC}"/>
              </a:ext>
            </a:extLst>
          </p:cNvPr>
          <p:cNvSpPr/>
          <p:nvPr/>
        </p:nvSpPr>
        <p:spPr>
          <a:xfrm>
            <a:off x="6510882" y="3953531"/>
            <a:ext cx="2493418" cy="873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【</a:t>
            </a:r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目的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】</a:t>
            </a:r>
            <a:endParaRPr lang="zh-TW" altLang="en-US" sz="1200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　　保證每次只會取到</a:t>
            </a:r>
            <a:endParaRPr lang="en-US" altLang="zh-TW" sz="1200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　　最新的那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張照片 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無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Buffer)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3EC7C7-DC99-6CEB-F0D3-7F26BAC845CC}"/>
              </a:ext>
            </a:extLst>
          </p:cNvPr>
          <p:cNvSpPr txBox="1"/>
          <p:nvPr/>
        </p:nvSpPr>
        <p:spPr>
          <a:xfrm>
            <a:off x="3505200" y="4725849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>
                <a:hlinkClick r:id="rId6"/>
              </a:rPr>
              <a:t>https://medium.com/@vikas.c20/optimizing-rtsp-video-processing-in-opencv-overcoming-fps-discrepancies-and-buffering-issues-463e204c7b86</a:t>
            </a:r>
            <a:endParaRPr lang="zh-TW" altLang="en-US" sz="105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A82C1C-9797-549B-F4D2-84185A5971AF}"/>
              </a:ext>
            </a:extLst>
          </p:cNvPr>
          <p:cNvSpPr/>
          <p:nvPr/>
        </p:nvSpPr>
        <p:spPr>
          <a:xfrm>
            <a:off x="6485152" y="877864"/>
            <a:ext cx="1566891" cy="57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cv2 </a:t>
            </a:r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再包一層 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Class</a:t>
            </a:r>
            <a:endParaRPr lang="zh-TW" altLang="en-US" sz="12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CCB58D-233B-27B6-1DEE-17F6AFE58F22}"/>
              </a:ext>
            </a:extLst>
          </p:cNvPr>
          <p:cNvSpPr/>
          <p:nvPr/>
        </p:nvSpPr>
        <p:spPr>
          <a:xfrm>
            <a:off x="606345" y="3615076"/>
            <a:ext cx="2629332" cy="873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每次都只處理到第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30</a:t>
            </a:r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幾張，就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Crash</a:t>
            </a:r>
          </a:p>
          <a:p>
            <a:pPr algn="ctr"/>
            <a:endParaRPr lang="en-US" altLang="zh-TW" sz="1200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ctr"/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懷疑 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Video</a:t>
            </a:r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1200" b="1">
                <a:solidFill>
                  <a:srgbClr val="FF0000"/>
                </a:solidFill>
                <a:highlight>
                  <a:srgbClr val="FFFF00"/>
                </a:highlight>
              </a:rPr>
              <a:t>Buffer</a:t>
            </a:r>
            <a:r>
              <a:rPr lang="zh-TW" alt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 出問題</a:t>
            </a:r>
            <a:endParaRPr lang="en-US" altLang="zh-TW" sz="12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E0C2D0F-DA37-3E1C-EF70-F02D26C11F6C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DB37146B-A160-6589-4C5D-83BF7B67BF8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241131" y="3380014"/>
            <a:ext cx="191343" cy="30021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276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2759036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如何進行影像辨識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 Debug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EEE39-F527-C962-0506-067A6D3F53C1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642972-64D2-4924-5378-DA4057F926F2}"/>
              </a:ext>
            </a:extLst>
          </p:cNvPr>
          <p:cNvSpPr/>
          <p:nvPr/>
        </p:nvSpPr>
        <p:spPr>
          <a:xfrm>
            <a:off x="1590947" y="1387245"/>
            <a:ext cx="5962106" cy="35297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</a:rPr>
              <a:t>測試影片 </a:t>
            </a:r>
            <a:r>
              <a:rPr lang="en-US" altLang="zh-TW" b="1">
                <a:solidFill>
                  <a:schemeClr val="tx1"/>
                </a:solidFill>
              </a:rPr>
              <a:t>(10</a:t>
            </a:r>
            <a:r>
              <a:rPr lang="zh-TW" altLang="en-US" b="1">
                <a:solidFill>
                  <a:schemeClr val="tx1"/>
                </a:solidFill>
              </a:rPr>
              <a:t>秒</a:t>
            </a:r>
            <a:r>
              <a:rPr lang="en-US" altLang="zh-TW" b="1">
                <a:solidFill>
                  <a:schemeClr val="tx1"/>
                </a:solidFill>
              </a:rPr>
              <a:t>)</a:t>
            </a:r>
            <a:endParaRPr lang="zh-TW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17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1004455" y="2410700"/>
            <a:ext cx="71350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TW" altLang="en-US" sz="3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如何控制自走車 </a:t>
            </a:r>
            <a:r>
              <a:rPr lang="en-US" altLang="zh-TW" sz="3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1ECCAB-BB95-5C54-EE6B-C79371E5B423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287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23982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如何控制自走車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1B81080-63C7-4D12-11FD-28320AC87A0B}"/>
              </a:ext>
            </a:extLst>
          </p:cNvPr>
          <p:cNvGrpSpPr/>
          <p:nvPr/>
        </p:nvGrpSpPr>
        <p:grpSpPr>
          <a:xfrm>
            <a:off x="1958852" y="1756171"/>
            <a:ext cx="5201918" cy="3159292"/>
            <a:chOff x="1714933" y="1441819"/>
            <a:chExt cx="5714134" cy="3470378"/>
          </a:xfrm>
        </p:grpSpPr>
        <p:pic>
          <p:nvPicPr>
            <p:cNvPr id="1028" name="Picture 4" descr="drive UI">
              <a:extLst>
                <a:ext uri="{FF2B5EF4-FFF2-40B4-BE49-F238E27FC236}">
                  <a16:creationId xmlns:a16="http://schemas.microsoft.com/office/drawing/2014/main" id="{D9D9F4BD-EE0A-2300-434E-44D5A466DB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555"/>
            <a:stretch/>
          </p:blipFill>
          <p:spPr bwMode="auto">
            <a:xfrm>
              <a:off x="1714933" y="4583152"/>
              <a:ext cx="5714134" cy="329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drive UI">
              <a:extLst>
                <a:ext uri="{FF2B5EF4-FFF2-40B4-BE49-F238E27FC236}">
                  <a16:creationId xmlns:a16="http://schemas.microsoft.com/office/drawing/2014/main" id="{28E4BEA4-B82B-B8F0-8172-A3945B5FD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23"/>
            <a:stretch/>
          </p:blipFill>
          <p:spPr bwMode="auto">
            <a:xfrm>
              <a:off x="1714933" y="1441819"/>
              <a:ext cx="5714134" cy="314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4CF4FB0-F755-A9AE-59A8-A33682F8A0AD}"/>
                </a:ext>
              </a:extLst>
            </p:cNvPr>
            <p:cNvSpPr/>
            <p:nvPr/>
          </p:nvSpPr>
          <p:spPr>
            <a:xfrm>
              <a:off x="1714933" y="1441819"/>
              <a:ext cx="5714134" cy="34703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FCA5C2C8-A0F3-2EB6-B1A0-A96F962C95CD}"/>
              </a:ext>
            </a:extLst>
          </p:cNvPr>
          <p:cNvSpPr/>
          <p:nvPr/>
        </p:nvSpPr>
        <p:spPr>
          <a:xfrm>
            <a:off x="2128160" y="4627880"/>
            <a:ext cx="4877154" cy="287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E542D8E-F6BE-5C57-669F-5EFC067E1967}"/>
              </a:ext>
            </a:extLst>
          </p:cNvPr>
          <p:cNvSpPr txBox="1"/>
          <p:nvPr/>
        </p:nvSpPr>
        <p:spPr>
          <a:xfrm>
            <a:off x="3231988" y="1240743"/>
            <a:ext cx="4290060" cy="416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b="1">
                <a:cs typeface="Arial"/>
              </a:rPr>
              <a:t>自走車 </a:t>
            </a:r>
            <a:r>
              <a:rPr lang="en-US" altLang="zh-TW" sz="1600" b="1">
                <a:cs typeface="Arial"/>
              </a:rPr>
              <a:t>-</a:t>
            </a:r>
            <a:r>
              <a:rPr lang="zh-TW" altLang="en-US" sz="1600" b="1">
                <a:cs typeface="Arial"/>
              </a:rPr>
              <a:t> 網頁控制介面</a:t>
            </a:r>
            <a:endParaRPr lang="en-US" altLang="zh-TW" sz="1600" b="1">
              <a:cs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34FFC38-7A8D-A401-F1D5-DB9571798BA1}"/>
              </a:ext>
            </a:extLst>
          </p:cNvPr>
          <p:cNvSpPr txBox="1"/>
          <p:nvPr/>
        </p:nvSpPr>
        <p:spPr>
          <a:xfrm>
            <a:off x="2128160" y="4292532"/>
            <a:ext cx="4877153" cy="3353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b="1">
                <a:highlight>
                  <a:srgbClr val="FFFF00"/>
                </a:highlight>
                <a:cs typeface="Arial"/>
              </a:rPr>
              <a:t>啟動 </a:t>
            </a:r>
            <a:r>
              <a:rPr lang="en-US" altLang="zh-TW" sz="1200" b="1">
                <a:highlight>
                  <a:srgbClr val="FFFF00"/>
                </a:highlight>
                <a:cs typeface="Arial"/>
              </a:rPr>
              <a:t>/</a:t>
            </a:r>
            <a:r>
              <a:rPr lang="zh-TW" altLang="en-US" sz="1200" b="1">
                <a:highlight>
                  <a:srgbClr val="FFFF00"/>
                </a:highlight>
                <a:cs typeface="Arial"/>
              </a:rPr>
              <a:t> 停止按鈕 </a:t>
            </a:r>
            <a:r>
              <a:rPr lang="en-US" altLang="zh-TW" sz="1200" b="1">
                <a:highlight>
                  <a:srgbClr val="FFFF00"/>
                </a:highlight>
                <a:cs typeface="Arial"/>
                <a:sym typeface="Wingdings" panose="05000000000000000000" pitchFamily="2" charset="2"/>
              </a:rPr>
              <a:t> Python </a:t>
            </a:r>
            <a:r>
              <a:rPr lang="zh-TW" altLang="en-US" sz="1200" b="1">
                <a:highlight>
                  <a:srgbClr val="FFFF00"/>
                </a:highlight>
                <a:cs typeface="Arial"/>
                <a:sym typeface="Wingdings" panose="05000000000000000000" pitchFamily="2" charset="2"/>
              </a:rPr>
              <a:t>發送相同內容的</a:t>
            </a:r>
            <a:r>
              <a:rPr lang="en-US" altLang="zh-TW" sz="1200" b="1">
                <a:highlight>
                  <a:srgbClr val="FFFF00"/>
                </a:highlight>
                <a:cs typeface="Arial"/>
                <a:sym typeface="Wingdings" panose="05000000000000000000" pitchFamily="2" charset="2"/>
              </a:rPr>
              <a:t>POST</a:t>
            </a:r>
            <a:r>
              <a:rPr lang="zh-TW" altLang="en-US" sz="1200" b="1">
                <a:highlight>
                  <a:srgbClr val="FFFF00"/>
                </a:highlight>
                <a:cs typeface="Arial"/>
              </a:rPr>
              <a:t> </a:t>
            </a:r>
            <a:endParaRPr lang="en-US" altLang="zh-TW" sz="1200" b="1">
              <a:highlight>
                <a:srgbClr val="FFFF00"/>
              </a:highlight>
              <a:cs typeface="Arial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312C0B8-ED69-1AD8-8548-A64AD8052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4097"/>
          <a:stretch/>
        </p:blipFill>
        <p:spPr bwMode="auto">
          <a:xfrm>
            <a:off x="2254089" y="1253894"/>
            <a:ext cx="1639025" cy="44970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4790895-3E24-8A58-85F5-7402A1509311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214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22833ECB-07DE-10E3-BDE2-9836C503C9F5}"/>
              </a:ext>
            </a:extLst>
          </p:cNvPr>
          <p:cNvSpPr/>
          <p:nvPr/>
        </p:nvSpPr>
        <p:spPr>
          <a:xfrm>
            <a:off x="2916933" y="3169008"/>
            <a:ext cx="2619168" cy="1893109"/>
          </a:xfrm>
          <a:prstGeom prst="rect">
            <a:avLst/>
          </a:prstGeom>
          <a:solidFill>
            <a:schemeClr val="bg1"/>
          </a:solidFill>
          <a:effectLst>
            <a:glow rad="63500">
              <a:srgbClr val="35BBC5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D27499-2282-7E63-BB9F-5DD4CE1911DB}"/>
              </a:ext>
            </a:extLst>
          </p:cNvPr>
          <p:cNvSpPr/>
          <p:nvPr/>
        </p:nvSpPr>
        <p:spPr>
          <a:xfrm>
            <a:off x="5536101" y="1199403"/>
            <a:ext cx="2751136" cy="3862714"/>
          </a:xfrm>
          <a:prstGeom prst="rect">
            <a:avLst/>
          </a:prstGeom>
          <a:solidFill>
            <a:schemeClr val="bg1"/>
          </a:solidFill>
          <a:effectLst>
            <a:glow rad="63500">
              <a:srgbClr val="35BBC5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B19FE5-E83E-F002-7CAE-98D95AF67943}"/>
              </a:ext>
            </a:extLst>
          </p:cNvPr>
          <p:cNvSpPr/>
          <p:nvPr/>
        </p:nvSpPr>
        <p:spPr>
          <a:xfrm>
            <a:off x="4403460" y="3182202"/>
            <a:ext cx="2665093" cy="1870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026E06B5-4223-D48C-1080-0D19AC846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" r="21101"/>
          <a:stretch/>
        </p:blipFill>
        <p:spPr>
          <a:xfrm>
            <a:off x="2987441" y="3234280"/>
            <a:ext cx="2562532" cy="1755391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9D2A5FB-7538-3051-D124-97BDF3D748E2}"/>
              </a:ext>
            </a:extLst>
          </p:cNvPr>
          <p:cNvSpPr/>
          <p:nvPr/>
        </p:nvSpPr>
        <p:spPr>
          <a:xfrm>
            <a:off x="3658959" y="3786594"/>
            <a:ext cx="757192" cy="216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E58FB0E-C009-95BA-E17C-0313F844562E}"/>
              </a:ext>
            </a:extLst>
          </p:cNvPr>
          <p:cNvSpPr/>
          <p:nvPr/>
        </p:nvSpPr>
        <p:spPr>
          <a:xfrm>
            <a:off x="2987441" y="3246465"/>
            <a:ext cx="794608" cy="216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7E5330C-5C89-7453-D2E1-C8F72E70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340" y="1285936"/>
            <a:ext cx="2626388" cy="1010149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C2CCF538-C51E-213F-D1CD-D5E94A4B5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340" y="2412899"/>
            <a:ext cx="2626389" cy="2580312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53A7C4D-3183-55E9-0255-86E9520E9AFC}"/>
              </a:ext>
            </a:extLst>
          </p:cNvPr>
          <p:cNvCxnSpPr>
            <a:cxnSpLocks/>
            <a:stCxn id="38" idx="2"/>
            <a:endCxn id="31" idx="1"/>
          </p:cNvCxnSpPr>
          <p:nvPr/>
        </p:nvCxnSpPr>
        <p:spPr>
          <a:xfrm>
            <a:off x="3384745" y="3462804"/>
            <a:ext cx="274214" cy="43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523E96E4-4743-228C-8B61-0DB536A6B2A5}"/>
              </a:ext>
            </a:extLst>
          </p:cNvPr>
          <p:cNvSpPr/>
          <p:nvPr/>
        </p:nvSpPr>
        <p:spPr>
          <a:xfrm>
            <a:off x="5536101" y="849115"/>
            <a:ext cx="2759308" cy="307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TW" sz="1400" b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JavaScript</a:t>
            </a:r>
          </a:p>
        </p:txBody>
      </p:sp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13089E4-8738-D832-3E5E-4E01F83BCD3C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E74E9DEB-0818-872B-EFBF-F53C5C9BE1EE}"/>
              </a:ext>
            </a:extLst>
          </p:cNvPr>
          <p:cNvGrpSpPr/>
          <p:nvPr/>
        </p:nvGrpSpPr>
        <p:grpSpPr>
          <a:xfrm>
            <a:off x="297334" y="812759"/>
            <a:ext cx="1598746" cy="4241494"/>
            <a:chOff x="435880" y="812759"/>
            <a:chExt cx="1598746" cy="424149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0A7B93C-EAED-7B90-9F46-5BF92B9A3614}"/>
                </a:ext>
              </a:extLst>
            </p:cNvPr>
            <p:cNvSpPr/>
            <p:nvPr/>
          </p:nvSpPr>
          <p:spPr>
            <a:xfrm>
              <a:off x="486391" y="1152581"/>
              <a:ext cx="1501735" cy="3901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glow rad="63500">
                <a:schemeClr val="tx2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B4E1B54-92A0-2D3B-4857-1C3994698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162" y="1258102"/>
              <a:ext cx="1210927" cy="373203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9A7B105-9980-5C3B-EB7E-2DD716162504}"/>
                </a:ext>
              </a:extLst>
            </p:cNvPr>
            <p:cNvSpPr/>
            <p:nvPr/>
          </p:nvSpPr>
          <p:spPr>
            <a:xfrm>
              <a:off x="749534" y="2467352"/>
              <a:ext cx="583644" cy="113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E7ABE91-B4F9-D981-4FF5-8379458FA72B}"/>
                </a:ext>
              </a:extLst>
            </p:cNvPr>
            <p:cNvSpPr/>
            <p:nvPr/>
          </p:nvSpPr>
          <p:spPr>
            <a:xfrm>
              <a:off x="829157" y="4649127"/>
              <a:ext cx="467975" cy="113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C133C40-C870-2808-4113-8BCE5C2BBEBF}"/>
                </a:ext>
              </a:extLst>
            </p:cNvPr>
            <p:cNvSpPr/>
            <p:nvPr/>
          </p:nvSpPr>
          <p:spPr>
            <a:xfrm>
              <a:off x="872792" y="3455791"/>
              <a:ext cx="341495" cy="113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DE13B23-1EC2-31BD-5626-606B8E084ABE}"/>
                </a:ext>
              </a:extLst>
            </p:cNvPr>
            <p:cNvSpPr/>
            <p:nvPr/>
          </p:nvSpPr>
          <p:spPr>
            <a:xfrm>
              <a:off x="639997" y="1263098"/>
              <a:ext cx="487416" cy="113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86D581C-0CC2-5055-166C-8E9E7380C6DB}"/>
                </a:ext>
              </a:extLst>
            </p:cNvPr>
            <p:cNvSpPr/>
            <p:nvPr/>
          </p:nvSpPr>
          <p:spPr>
            <a:xfrm>
              <a:off x="435880" y="812759"/>
              <a:ext cx="1598746" cy="312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TW" sz="1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Python Package</a:t>
              </a: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5A7C1EDF-F01F-5D89-302D-14DFB1331C35}"/>
              </a:ext>
            </a:extLst>
          </p:cNvPr>
          <p:cNvGrpSpPr/>
          <p:nvPr/>
        </p:nvGrpSpPr>
        <p:grpSpPr>
          <a:xfrm>
            <a:off x="2132213" y="812759"/>
            <a:ext cx="2806931" cy="2290658"/>
            <a:chOff x="2256904" y="812759"/>
            <a:chExt cx="2806931" cy="229065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006531-BE8A-1245-6A97-B17F1A2D560C}"/>
                </a:ext>
              </a:extLst>
            </p:cNvPr>
            <p:cNvSpPr/>
            <p:nvPr/>
          </p:nvSpPr>
          <p:spPr>
            <a:xfrm>
              <a:off x="2256904" y="1169092"/>
              <a:ext cx="2806931" cy="193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glow rad="63500">
                <a:schemeClr val="bg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7AE675E-C06D-F7C8-5678-49B44572A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1409" r="51635" b="-1"/>
            <a:stretch/>
          </p:blipFill>
          <p:spPr>
            <a:xfrm>
              <a:off x="2360353" y="2354783"/>
              <a:ext cx="2606759" cy="698169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76F074-24FB-6B40-13F5-1FF7E08CDCF3}"/>
                </a:ext>
              </a:extLst>
            </p:cNvPr>
            <p:cNvSpPr/>
            <p:nvPr/>
          </p:nvSpPr>
          <p:spPr>
            <a:xfrm>
              <a:off x="2912392" y="2683847"/>
              <a:ext cx="600823" cy="162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C5FD8942-AF16-DEF4-5064-BFE4E7FF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0354" y="1258102"/>
              <a:ext cx="2606759" cy="898882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F02D4DE-A7D0-D352-2848-76EA0DC3FC46}"/>
                </a:ext>
              </a:extLst>
            </p:cNvPr>
            <p:cNvSpPr/>
            <p:nvPr/>
          </p:nvSpPr>
          <p:spPr>
            <a:xfrm>
              <a:off x="2374106" y="1263097"/>
              <a:ext cx="652463" cy="2113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09477C5-BF04-B0EF-F4C5-2BA398524093}"/>
                </a:ext>
              </a:extLst>
            </p:cNvPr>
            <p:cNvSpPr/>
            <p:nvPr/>
          </p:nvSpPr>
          <p:spPr>
            <a:xfrm>
              <a:off x="4169012" y="2012083"/>
              <a:ext cx="804412" cy="1491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0720E30-13B6-ECCF-4B5F-1998C48606DD}"/>
                </a:ext>
              </a:extLst>
            </p:cNvPr>
            <p:cNvSpPr/>
            <p:nvPr/>
          </p:nvSpPr>
          <p:spPr>
            <a:xfrm>
              <a:off x="2256904" y="812759"/>
              <a:ext cx="2806931" cy="312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TW" sz="1400" b="1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HTML</a:t>
              </a:r>
            </a:p>
          </p:txBody>
        </p: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FE494558-5B89-4697-1462-3C7ECB0196EC}"/>
                </a:ext>
              </a:extLst>
            </p:cNvPr>
            <p:cNvCxnSpPr>
              <a:cxnSpLocks/>
              <a:stCxn id="34" idx="2"/>
              <a:endCxn id="50" idx="1"/>
            </p:cNvCxnSpPr>
            <p:nvPr/>
          </p:nvCxnSpPr>
          <p:spPr>
            <a:xfrm>
              <a:off x="2700338" y="1474486"/>
              <a:ext cx="1468674" cy="6121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6F0B82B-7239-DD4E-CE3B-2869EEF7A9E4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>
            <a:off x="3088113" y="2846159"/>
            <a:ext cx="296632" cy="400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BD697B8C-A66F-BCAE-4381-DF3D5A058C86}"/>
              </a:ext>
            </a:extLst>
          </p:cNvPr>
          <p:cNvSpPr/>
          <p:nvPr/>
        </p:nvSpPr>
        <p:spPr>
          <a:xfrm>
            <a:off x="5580393" y="1225251"/>
            <a:ext cx="2665093" cy="37644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4" name="圖片 93">
            <a:extLst>
              <a:ext uri="{FF2B5EF4-FFF2-40B4-BE49-F238E27FC236}">
                <a16:creationId xmlns:a16="http://schemas.microsoft.com/office/drawing/2014/main" id="{6B4760D9-F477-440E-DA3B-43FA0BA547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0" t="75680" r="9005" b="5020"/>
          <a:stretch/>
        </p:blipFill>
        <p:spPr>
          <a:xfrm>
            <a:off x="6544466" y="4357426"/>
            <a:ext cx="1472738" cy="49799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78D9FBFA-E394-44DF-BF73-F0636A294B90}"/>
              </a:ext>
            </a:extLst>
          </p:cNvPr>
          <p:cNvSpPr/>
          <p:nvPr/>
        </p:nvSpPr>
        <p:spPr>
          <a:xfrm>
            <a:off x="6298009" y="1914890"/>
            <a:ext cx="1770513" cy="255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D5F0C0A-A4BF-8E69-1BF3-11B2CD881FE6}"/>
              </a:ext>
            </a:extLst>
          </p:cNvPr>
          <p:cNvSpPr/>
          <p:nvPr/>
        </p:nvSpPr>
        <p:spPr>
          <a:xfrm>
            <a:off x="6397881" y="2950319"/>
            <a:ext cx="612562" cy="136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90A1249-C07C-D679-19CD-ED39F21E7C22}"/>
              </a:ext>
            </a:extLst>
          </p:cNvPr>
          <p:cNvSpPr/>
          <p:nvPr/>
        </p:nvSpPr>
        <p:spPr>
          <a:xfrm>
            <a:off x="6394151" y="3584421"/>
            <a:ext cx="455901" cy="136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7A9A8B2-2E24-F0B9-755E-FE03A6FCE04A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704161" y="2170051"/>
            <a:ext cx="1" cy="780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5694162-00D3-DEFA-72AA-9431A1284ED4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6622102" y="3721123"/>
            <a:ext cx="621747" cy="641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1D6FDEB-1983-6E61-A184-49DAACAB900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4848733" y="2042471"/>
            <a:ext cx="1449276" cy="44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56ED2E46-9D5E-E1D5-06D9-65F311395693}"/>
              </a:ext>
            </a:extLst>
          </p:cNvPr>
          <p:cNvSpPr txBox="1"/>
          <p:nvPr/>
        </p:nvSpPr>
        <p:spPr>
          <a:xfrm>
            <a:off x="7262000" y="3994373"/>
            <a:ext cx="1288135" cy="3353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b="1">
                <a:highlight>
                  <a:srgbClr val="FFFF00"/>
                </a:highlight>
                <a:cs typeface="Arial"/>
              </a:rPr>
              <a:t>實際</a:t>
            </a:r>
            <a:r>
              <a:rPr lang="en-US" altLang="zh-TW" sz="1200" b="1">
                <a:highlight>
                  <a:srgbClr val="FFFF00"/>
                </a:highlight>
                <a:cs typeface="Arial"/>
              </a:rPr>
              <a:t>POST</a:t>
            </a:r>
            <a:r>
              <a:rPr lang="zh-TW" altLang="en-US" sz="1200" b="1">
                <a:highlight>
                  <a:srgbClr val="FFFF00"/>
                </a:highlight>
                <a:cs typeface="Arial"/>
              </a:rPr>
              <a:t>內容</a:t>
            </a:r>
            <a:endParaRPr lang="en-US" altLang="zh-TW" sz="1200" b="1">
              <a:highlight>
                <a:srgbClr val="FFFF00"/>
              </a:highlight>
              <a:cs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B1FCB1-3356-3AA5-89AA-94D02C3A5913}"/>
              </a:ext>
            </a:extLst>
          </p:cNvPr>
          <p:cNvSpPr/>
          <p:nvPr/>
        </p:nvSpPr>
        <p:spPr>
          <a:xfrm>
            <a:off x="1336581" y="4431147"/>
            <a:ext cx="5973374" cy="3432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TW" sz="2800" b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cs typeface="Arial" pitchFamily="34" charset="0"/>
              </a:rPr>
              <a:t>Source Code</a:t>
            </a:r>
            <a:r>
              <a:rPr lang="zh-TW" altLang="en-US" sz="2800" b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cs typeface="Arial" pitchFamily="34" charset="0"/>
              </a:rPr>
              <a:t> </a:t>
            </a:r>
            <a:r>
              <a:rPr lang="en-US" altLang="zh-TW" sz="2800" b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cs typeface="Arial" pitchFamily="34" charset="0"/>
              </a:rPr>
              <a:t>Tracing …</a:t>
            </a:r>
          </a:p>
        </p:txBody>
      </p:sp>
    </p:spTree>
    <p:extLst>
      <p:ext uri="{BB962C8B-B14F-4D97-AF65-F5344CB8AC3E}">
        <p14:creationId xmlns:p14="http://schemas.microsoft.com/office/powerpoint/2010/main" val="27484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5BBA00E1-4898-5951-C75C-03E48BDE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828" y="1554070"/>
            <a:ext cx="4418071" cy="3057963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18B88E7D-32A2-D128-A638-567B5501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" y="1554070"/>
            <a:ext cx="4206241" cy="3057963"/>
          </a:xfrm>
          <a:prstGeom prst="rect">
            <a:avLst/>
          </a:prstGeom>
        </p:spPr>
      </p:pic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6" y="859234"/>
            <a:ext cx="7070839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如何控制自走車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87EDD29-ECF7-3EB4-704C-21CD314222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94" t="64862" r="3103"/>
          <a:stretch/>
        </p:blipFill>
        <p:spPr>
          <a:xfrm>
            <a:off x="2861295" y="3631191"/>
            <a:ext cx="1834188" cy="8685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D9528D-6A1D-B026-F2AA-B0F3247BE368}"/>
              </a:ext>
            </a:extLst>
          </p:cNvPr>
          <p:cNvSpPr txBox="1"/>
          <p:nvPr/>
        </p:nvSpPr>
        <p:spPr>
          <a:xfrm>
            <a:off x="240506" y="1118954"/>
            <a:ext cx="4201395" cy="416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>
                <a:cs typeface="Arial"/>
              </a:rPr>
              <a:t>JavaScript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A53BD17-289F-5A4B-89D0-F0EFAC8965D9}"/>
              </a:ext>
            </a:extLst>
          </p:cNvPr>
          <p:cNvSpPr txBox="1"/>
          <p:nvPr/>
        </p:nvSpPr>
        <p:spPr>
          <a:xfrm>
            <a:off x="4800482" y="1118954"/>
            <a:ext cx="4201395" cy="416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>
                <a:cs typeface="Arial"/>
              </a:rPr>
              <a:t>Python</a:t>
            </a:r>
          </a:p>
        </p:txBody>
      </p:sp>
      <p:pic>
        <p:nvPicPr>
          <p:cNvPr id="47" name="圖片 46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D1D79A30-FAB3-92D1-C4A4-E0DFD578B1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67" t="67840" r="77900" b="27346"/>
          <a:stretch/>
        </p:blipFill>
        <p:spPr>
          <a:xfrm>
            <a:off x="7315710" y="2903088"/>
            <a:ext cx="672851" cy="2607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2" name="圖片 51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CD021AB8-2EDA-65F9-4512-35D4203EA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484" t="67079" r="26746" b="28107"/>
          <a:stretch/>
        </p:blipFill>
        <p:spPr>
          <a:xfrm>
            <a:off x="8101093" y="2903088"/>
            <a:ext cx="585308" cy="2607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376EB502-352D-DB64-444F-E8A8FF332D07}"/>
              </a:ext>
            </a:extLst>
          </p:cNvPr>
          <p:cNvCxnSpPr>
            <a:cxnSpLocks/>
          </p:cNvCxnSpPr>
          <p:nvPr/>
        </p:nvCxnSpPr>
        <p:spPr>
          <a:xfrm>
            <a:off x="2926080" y="1369718"/>
            <a:ext cx="356616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55FEFE6-26A2-B14A-BFE3-680280CC6635}"/>
              </a:ext>
            </a:extLst>
          </p:cNvPr>
          <p:cNvSpPr txBox="1"/>
          <p:nvPr/>
        </p:nvSpPr>
        <p:spPr>
          <a:xfrm>
            <a:off x="7108446" y="2530352"/>
            <a:ext cx="1577956" cy="3353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b="1">
                <a:highlight>
                  <a:srgbClr val="FFFF00"/>
                </a:highlight>
                <a:cs typeface="Arial"/>
              </a:rPr>
              <a:t>切換駕駛模式</a:t>
            </a:r>
            <a:endParaRPr lang="en-US" altLang="zh-TW" sz="1200" b="1">
              <a:highlight>
                <a:srgbClr val="FFFF00"/>
              </a:highlight>
              <a:cs typeface="Arial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B6762CB1-11B9-7A59-AEF0-43C95DED95FA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6797040" y="3029712"/>
            <a:ext cx="518670" cy="3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B67DE2-2099-85D9-03F6-0DE253092B41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85CE2B-5D6B-8ECF-77ED-274A5563C4A8}"/>
              </a:ext>
            </a:extLst>
          </p:cNvPr>
          <p:cNvSpPr/>
          <p:nvPr/>
        </p:nvSpPr>
        <p:spPr>
          <a:xfrm>
            <a:off x="1313262" y="2816225"/>
            <a:ext cx="3127119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05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輪胎, 輪, 玩具, 自動機 的圖片&#10;&#10;自動產生的描述">
            <a:extLst>
              <a:ext uri="{FF2B5EF4-FFF2-40B4-BE49-F238E27FC236}">
                <a16:creationId xmlns:a16="http://schemas.microsoft.com/office/drawing/2014/main" id="{16926C8B-FA3B-697C-72E9-CEF3F0E3E1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2" t="7306" r="-1" b="3447"/>
          <a:stretch/>
        </p:blipFill>
        <p:spPr>
          <a:xfrm flipH="1">
            <a:off x="-6" y="0"/>
            <a:ext cx="9143999" cy="46541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19D2BCC-B57A-37AB-1A1F-B23E259BDC2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80000">
                <a:schemeClr val="bg1"/>
              </a:gs>
              <a:gs pos="100000">
                <a:schemeClr val="bg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F8C09D2-8FDE-B907-EE74-F90ED1D277EB}"/>
              </a:ext>
            </a:extLst>
          </p:cNvPr>
          <p:cNvSpPr txBox="1">
            <a:spLocks/>
          </p:cNvSpPr>
          <p:nvPr/>
        </p:nvSpPr>
        <p:spPr>
          <a:xfrm>
            <a:off x="336357" y="1212354"/>
            <a:ext cx="7272660" cy="522725"/>
          </a:xfr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b="1">
                <a:ea typeface="맑은 고딕" pitchFamily="50" charset="-127"/>
              </a:rPr>
              <a:t>資展國際 </a:t>
            </a:r>
            <a:r>
              <a:rPr lang="en-US" altLang="zh-TW" sz="3600" b="1">
                <a:ea typeface="맑은 고딕" pitchFamily="50" charset="-127"/>
              </a:rPr>
              <a:t>AIML05 -</a:t>
            </a:r>
            <a:r>
              <a:rPr lang="zh-TW" altLang="en-US" sz="3600" b="1">
                <a:ea typeface="맑은 고딕" pitchFamily="50" charset="-127"/>
              </a:rPr>
              <a:t> 第</a:t>
            </a:r>
            <a:r>
              <a:rPr lang="en-US" altLang="zh-TW" sz="3600" b="1">
                <a:ea typeface="맑은 고딕" pitchFamily="50" charset="-127"/>
              </a:rPr>
              <a:t>5</a:t>
            </a:r>
            <a:r>
              <a:rPr lang="zh-TW" altLang="en-US" sz="3600" b="1">
                <a:ea typeface="맑은 고딕" pitchFamily="50" charset="-127"/>
              </a:rPr>
              <a:t>組 </a:t>
            </a:r>
            <a:endParaRPr lang="en-US" altLang="ko-KR" sz="3600" b="1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95BC210-7DCF-8CB4-3AB4-0759F822DF7F}"/>
              </a:ext>
            </a:extLst>
          </p:cNvPr>
          <p:cNvSpPr txBox="1">
            <a:spLocks/>
          </p:cNvSpPr>
          <p:nvPr/>
        </p:nvSpPr>
        <p:spPr>
          <a:xfrm>
            <a:off x="336209" y="1986539"/>
            <a:ext cx="6480720" cy="288032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b="1">
                <a:ea typeface="맑은 고딕" pitchFamily="50" charset="-127"/>
              </a:rPr>
              <a:t>On Call Delivery</a:t>
            </a:r>
            <a:r>
              <a:rPr lang="zh-TW" altLang="en-US" sz="2000" b="1">
                <a:ea typeface="맑은 고딕" pitchFamily="50" charset="-127"/>
              </a:rPr>
              <a:t> </a:t>
            </a:r>
            <a:r>
              <a:rPr lang="en-US" altLang="zh-TW" sz="2000" b="1">
                <a:ea typeface="맑은 고딕" pitchFamily="50" charset="-127"/>
              </a:rPr>
              <a:t>/</a:t>
            </a:r>
            <a:r>
              <a:rPr lang="zh-TW" altLang="en-US" sz="2000" b="1">
                <a:ea typeface="맑은 고딕" pitchFamily="50" charset="-127"/>
              </a:rPr>
              <a:t> 隨呼即送機器人</a:t>
            </a:r>
            <a:endParaRPr lang="en-US" altLang="ko-KR" sz="2000" b="1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3A69A9D-637D-7D94-8860-1FE8F6F76190}"/>
              </a:ext>
            </a:extLst>
          </p:cNvPr>
          <p:cNvSpPr txBox="1">
            <a:spLocks/>
          </p:cNvSpPr>
          <p:nvPr/>
        </p:nvSpPr>
        <p:spPr>
          <a:xfrm>
            <a:off x="2483768" y="4734337"/>
            <a:ext cx="4176464" cy="288032"/>
          </a:xfr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TW" altLang="en-US" sz="1200" b="1">
                <a:ln w="3175">
                  <a:solidFill>
                    <a:schemeClr val="tx1"/>
                  </a:solidFill>
                </a:ln>
              </a:rPr>
              <a:t>李承諭</a:t>
            </a:r>
            <a:r>
              <a:rPr lang="zh-TW" altLang="en-US" sz="1200" b="1"/>
              <a:t>、張博淳、陳泓村、王亭馨、劉文仁、趙尉竣</a:t>
            </a:r>
            <a:endParaRPr lang="en-US" altLang="ko-KR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559458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23982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如何控制自走車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DA4E3FF8-36FB-2A24-429E-5A0CEB71C6FC}"/>
              </a:ext>
            </a:extLst>
          </p:cNvPr>
          <p:cNvSpPr/>
          <p:nvPr/>
        </p:nvSpPr>
        <p:spPr>
          <a:xfrm>
            <a:off x="2292639" y="1471538"/>
            <a:ext cx="4558722" cy="33019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</a:rPr>
              <a:t>測試影片 </a:t>
            </a:r>
            <a:r>
              <a:rPr lang="en-US" altLang="zh-TW" b="1">
                <a:solidFill>
                  <a:schemeClr val="tx1"/>
                </a:solidFill>
              </a:rPr>
              <a:t>(10</a:t>
            </a:r>
            <a:r>
              <a:rPr lang="zh-TW" altLang="en-US" b="1">
                <a:solidFill>
                  <a:schemeClr val="tx1"/>
                </a:solidFill>
              </a:rPr>
              <a:t>秒</a:t>
            </a:r>
            <a:r>
              <a:rPr lang="en-US" altLang="zh-TW" b="1">
                <a:solidFill>
                  <a:schemeClr val="tx1"/>
                </a:solidFill>
              </a:rPr>
              <a:t>)</a:t>
            </a:r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9D6117-0C88-8C07-DC48-F972D5CBE6EF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75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1004455" y="2410700"/>
            <a:ext cx="71350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TW" sz="3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Python / Java </a:t>
            </a:r>
            <a:r>
              <a:rPr lang="zh-TW" altLang="en-US" sz="3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溝通 </a:t>
            </a:r>
            <a:r>
              <a:rPr lang="en-US" altLang="zh-TW" sz="3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31E4795-7EA1-E513-DD64-AF0FA2A71DB7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279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4E10F2B-47D5-503D-33A5-D4780EB84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4780"/>
          <a:stretch/>
        </p:blipFill>
        <p:spPr>
          <a:xfrm>
            <a:off x="527925" y="1281095"/>
            <a:ext cx="3090096" cy="3350230"/>
          </a:xfrm>
          <a:prstGeom prst="rect">
            <a:avLst/>
          </a:prstGeom>
        </p:spPr>
      </p:pic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6740238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Python /</a:t>
            </a: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Java</a:t>
            </a: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 溝通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  <a:endParaRPr lang="en-US" altLang="zh-TW" sz="1600" b="1">
              <a:solidFill>
                <a:srgbClr val="FF0000"/>
              </a:solidFill>
              <a:effectLst/>
              <a:cs typeface="Arial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22A5861-ADCA-DB06-2EE7-CC409CB3EDF9}"/>
              </a:ext>
            </a:extLst>
          </p:cNvPr>
          <p:cNvGrpSpPr/>
          <p:nvPr/>
        </p:nvGrpSpPr>
        <p:grpSpPr>
          <a:xfrm>
            <a:off x="5064043" y="1281095"/>
            <a:ext cx="3623916" cy="2367125"/>
            <a:chOff x="5458805" y="595740"/>
            <a:chExt cx="7059010" cy="461091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7BD1CC8-94CB-C4E0-64B1-7DAFACCDD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8805" y="595740"/>
              <a:ext cx="7059010" cy="37629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24498E8-5280-F86A-2D6E-A15A9C877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2427" r="170"/>
            <a:stretch/>
          </p:blipFill>
          <p:spPr>
            <a:xfrm>
              <a:off x="5458805" y="4349840"/>
              <a:ext cx="7059010" cy="856815"/>
            </a:xfrm>
            <a:prstGeom prst="rect">
              <a:avLst/>
            </a:prstGeom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864F344-1EFE-736C-4D02-B63809A2FA0E}"/>
              </a:ext>
            </a:extLst>
          </p:cNvPr>
          <p:cNvSpPr txBox="1"/>
          <p:nvPr/>
        </p:nvSpPr>
        <p:spPr>
          <a:xfrm>
            <a:off x="2000070" y="21638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>
                <a:solidFill>
                  <a:srgbClr val="FF0000"/>
                </a:solidFill>
                <a:effectLst/>
                <a:highlight>
                  <a:srgbClr val="FFFF00"/>
                </a:highlight>
                <a:cs typeface="Arial" pitchFamily="34" charset="0"/>
              </a:rPr>
              <a:t>Java </a:t>
            </a:r>
            <a:r>
              <a:rPr lang="zh-TW" altLang="en-US" b="1">
                <a:solidFill>
                  <a:srgbClr val="FF0000"/>
                </a:solidFill>
                <a:highlight>
                  <a:srgbClr val="FFFF00"/>
                </a:highlight>
                <a:cs typeface="Arial" pitchFamily="34" charset="0"/>
              </a:rPr>
              <a:t>發 </a:t>
            </a:r>
            <a:r>
              <a:rPr lang="en-US" altLang="zh-TW" sz="1800" b="1">
                <a:solidFill>
                  <a:srgbClr val="FF0000"/>
                </a:solidFill>
                <a:effectLst/>
                <a:highlight>
                  <a:srgbClr val="FFFF00"/>
                </a:highlight>
                <a:cs typeface="Arial" pitchFamily="34" charset="0"/>
              </a:rPr>
              <a:t>request </a:t>
            </a:r>
          </a:p>
          <a:p>
            <a:pPr algn="ctr"/>
            <a:r>
              <a:rPr lang="zh-TW" altLang="en-US" b="1">
                <a:solidFill>
                  <a:srgbClr val="FF0000"/>
                </a:solidFill>
                <a:highlight>
                  <a:srgbClr val="FFFF00"/>
                </a:highlight>
                <a:cs typeface="Arial" pitchFamily="34" charset="0"/>
              </a:rPr>
              <a:t>給</a:t>
            </a:r>
            <a:r>
              <a:rPr lang="en-US" altLang="zh-TW" sz="1800" b="1">
                <a:solidFill>
                  <a:srgbClr val="FF0000"/>
                </a:solidFill>
                <a:effectLst/>
                <a:highlight>
                  <a:srgbClr val="FFFF00"/>
                </a:highlight>
                <a:cs typeface="Arial" pitchFamily="34" charset="0"/>
                <a:sym typeface="Wingdings" panose="05000000000000000000" pitchFamily="2" charset="2"/>
              </a:rPr>
              <a:t> Python (Flask)</a:t>
            </a:r>
            <a:endParaRPr lang="zh-TW" altLang="en-US">
              <a:highlight>
                <a:srgbClr val="FFFF00"/>
              </a:highlight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4711988B-64F4-AEA6-6B25-71D4E6BE3D37}"/>
              </a:ext>
            </a:extLst>
          </p:cNvPr>
          <p:cNvCxnSpPr>
            <a:cxnSpLocks/>
          </p:cNvCxnSpPr>
          <p:nvPr/>
        </p:nvCxnSpPr>
        <p:spPr>
          <a:xfrm>
            <a:off x="3682607" y="2977528"/>
            <a:ext cx="132449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 59" descr="一張含有 黑色, 黑暗 的圖片&#10;&#10;自動產生的描述">
            <a:extLst>
              <a:ext uri="{FF2B5EF4-FFF2-40B4-BE49-F238E27FC236}">
                <a16:creationId xmlns:a16="http://schemas.microsoft.com/office/drawing/2014/main" id="{6757072F-6C37-8675-1BF7-C8B0BFEF24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37" y="1489461"/>
            <a:ext cx="1162987" cy="454843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</p:spPr>
      </p:pic>
      <p:pic>
        <p:nvPicPr>
          <p:cNvPr id="6145" name="圖片 6144" descr="一張含有 圖形, 字型, 設計 的圖片&#10;&#10;自動產生的描述">
            <a:extLst>
              <a:ext uri="{FF2B5EF4-FFF2-40B4-BE49-F238E27FC236}">
                <a16:creationId xmlns:a16="http://schemas.microsoft.com/office/drawing/2014/main" id="{87F1E6D5-3859-13D6-B36C-3528B54114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22" y="2301482"/>
            <a:ext cx="1031946" cy="1031946"/>
          </a:xfrm>
          <a:prstGeom prst="rect">
            <a:avLst/>
          </a:prstGeom>
        </p:spPr>
      </p:pic>
      <p:pic>
        <p:nvPicPr>
          <p:cNvPr id="6150" name="圖片 6149">
            <a:extLst>
              <a:ext uri="{FF2B5EF4-FFF2-40B4-BE49-F238E27FC236}">
                <a16:creationId xmlns:a16="http://schemas.microsoft.com/office/drawing/2014/main" id="{2FA15348-0B91-E045-C51A-36E14F3CCB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5558" y="3267909"/>
            <a:ext cx="1793314" cy="17662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D458EA8-2D8F-68D9-ED8A-20FB3B98759A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7543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40935D-7C65-F290-7FE9-9B8D5A301825}"/>
              </a:ext>
            </a:extLst>
          </p:cNvPr>
          <p:cNvSpPr/>
          <p:nvPr/>
        </p:nvSpPr>
        <p:spPr>
          <a:xfrm>
            <a:off x="637307" y="859234"/>
            <a:ext cx="2398290" cy="3221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Python /</a:t>
            </a: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Java</a:t>
            </a:r>
            <a:r>
              <a:rPr lang="zh-TW" altLang="en-US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 溝通 </a:t>
            </a:r>
            <a:r>
              <a:rPr lang="en-US" altLang="zh-TW" sz="1600" b="1">
                <a:solidFill>
                  <a:srgbClr val="FF0000"/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?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3B659C-354C-E746-B482-E10520D93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440" y="1289296"/>
            <a:ext cx="3150214" cy="36332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867FAF-C376-534E-1891-3AD09378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28" y="1289296"/>
            <a:ext cx="3024432" cy="2250214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26EB3DE-9D64-BFB8-F66E-D35CFED3D47A}"/>
              </a:ext>
            </a:extLst>
          </p:cNvPr>
          <p:cNvCxnSpPr>
            <a:cxnSpLocks/>
          </p:cNvCxnSpPr>
          <p:nvPr/>
        </p:nvCxnSpPr>
        <p:spPr>
          <a:xfrm>
            <a:off x="3788525" y="3221378"/>
            <a:ext cx="132449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1B9E6A-CEEF-C860-8DAB-91791DF149AF}"/>
              </a:ext>
            </a:extLst>
          </p:cNvPr>
          <p:cNvSpPr txBox="1"/>
          <p:nvPr/>
        </p:nvSpPr>
        <p:spPr>
          <a:xfrm>
            <a:off x="2159000" y="345411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solidFill>
                  <a:srgbClr val="FF0000"/>
                </a:solidFill>
                <a:highlight>
                  <a:srgbClr val="FFFF00"/>
                </a:highlight>
                <a:cs typeface="Arial" pitchFamily="34" charset="0"/>
              </a:rPr>
              <a:t>Python</a:t>
            </a:r>
            <a:r>
              <a:rPr lang="en-US" altLang="zh-TW" sz="1800" b="1">
                <a:solidFill>
                  <a:srgbClr val="FF0000"/>
                </a:solidFill>
                <a:effectLst/>
                <a:highlight>
                  <a:srgbClr val="FFFF00"/>
                </a:highlight>
                <a:cs typeface="Arial" pitchFamily="34" charset="0"/>
              </a:rPr>
              <a:t> </a:t>
            </a:r>
            <a:r>
              <a:rPr lang="zh-TW" altLang="en-US" b="1">
                <a:solidFill>
                  <a:srgbClr val="FF0000"/>
                </a:solidFill>
                <a:highlight>
                  <a:srgbClr val="FFFF00"/>
                </a:highlight>
                <a:cs typeface="Arial" pitchFamily="34" charset="0"/>
              </a:rPr>
              <a:t>發 </a:t>
            </a:r>
            <a:r>
              <a:rPr lang="en-US" altLang="zh-TW" sz="1800" b="1">
                <a:solidFill>
                  <a:srgbClr val="FF0000"/>
                </a:solidFill>
                <a:effectLst/>
                <a:highlight>
                  <a:srgbClr val="FFFF00"/>
                </a:highlight>
                <a:cs typeface="Arial" pitchFamily="34" charset="0"/>
              </a:rPr>
              <a:t>request </a:t>
            </a:r>
          </a:p>
          <a:p>
            <a:pPr algn="ctr"/>
            <a:r>
              <a:rPr lang="zh-TW" altLang="en-US" b="1">
                <a:solidFill>
                  <a:srgbClr val="FF0000"/>
                </a:solidFill>
                <a:highlight>
                  <a:srgbClr val="FFFF00"/>
                </a:highlight>
                <a:cs typeface="Arial" pitchFamily="34" charset="0"/>
              </a:rPr>
              <a:t>給</a:t>
            </a:r>
            <a:r>
              <a:rPr lang="en-US" altLang="zh-TW" sz="1800" b="1">
                <a:solidFill>
                  <a:srgbClr val="FF0000"/>
                </a:solidFill>
                <a:effectLst/>
                <a:highlight>
                  <a:srgbClr val="FFFF00"/>
                </a:highlight>
                <a:cs typeface="Arial" pitchFamily="34" charset="0"/>
                <a:sym typeface="Wingdings" panose="05000000000000000000" pitchFamily="2" charset="2"/>
              </a:rPr>
              <a:t> Java (Servlet)</a:t>
            </a:r>
            <a:endParaRPr lang="zh-TW" altLang="en-US">
              <a:highlight>
                <a:srgbClr val="FFFF00"/>
              </a:highlight>
            </a:endParaRPr>
          </a:p>
        </p:txBody>
      </p:sp>
      <p:pic>
        <p:nvPicPr>
          <p:cNvPr id="61" name="Picture 8" descr="Create or edit jsp and servlet responsive webpages by Yubrajbasnet ...">
            <a:extLst>
              <a:ext uri="{FF2B5EF4-FFF2-40B4-BE49-F238E27FC236}">
                <a16:creationId xmlns:a16="http://schemas.microsoft.com/office/drawing/2014/main" id="{A1301639-93B7-CCF5-6D6D-29D24FE0C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864" y="1322957"/>
            <a:ext cx="1263216" cy="781989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>
            <a:extLst>
              <a:ext uri="{FF2B5EF4-FFF2-40B4-BE49-F238E27FC236}">
                <a16:creationId xmlns:a16="http://schemas.microsoft.com/office/drawing/2014/main" id="{9FD92D0D-2EBC-5CB7-3E04-E68D4BEEA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042" y="2454902"/>
            <a:ext cx="776732" cy="776732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8DFDA8E-3F15-5DBE-BB67-7DD76C4D1104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8062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Laptop Icon 影像– 瀏覽1,388,027 個素材庫相片、向量圖和影片| Adobe Stock">
            <a:extLst>
              <a:ext uri="{FF2B5EF4-FFF2-40B4-BE49-F238E27FC236}">
                <a16:creationId xmlns:a16="http://schemas.microsoft.com/office/drawing/2014/main" id="{3D156831-2202-EE17-49A0-142EA03B0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9351" r="9549" b="6465"/>
          <a:stretch/>
        </p:blipFill>
        <p:spPr bwMode="auto">
          <a:xfrm>
            <a:off x="752475" y="2244342"/>
            <a:ext cx="1276560" cy="101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76FFA38-6F19-3094-39B5-4DD1AD74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01" y="3022868"/>
            <a:ext cx="432569" cy="3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ython websocketsの疑問点まとめ #Python - Qiita">
            <a:extLst>
              <a:ext uri="{FF2B5EF4-FFF2-40B4-BE49-F238E27FC236}">
                <a16:creationId xmlns:a16="http://schemas.microsoft.com/office/drawing/2014/main" id="{80AF25FA-D703-3CDA-65B0-D3146038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19" y="1449443"/>
            <a:ext cx="603504" cy="402336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Create or edit jsp and servlet responsive webpages by Yubrajbasnet ...">
            <a:extLst>
              <a:ext uri="{FF2B5EF4-FFF2-40B4-BE49-F238E27FC236}">
                <a16:creationId xmlns:a16="http://schemas.microsoft.com/office/drawing/2014/main" id="{FBB6A98D-95F2-D2C1-1C6E-53D3939CC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1" y="2308006"/>
            <a:ext cx="951372" cy="588944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Same Side Corner Rectangle 3">
            <a:extLst>
              <a:ext uri="{FF2B5EF4-FFF2-40B4-BE49-F238E27FC236}">
                <a16:creationId xmlns:a16="http://schemas.microsoft.com/office/drawing/2014/main" id="{B0A193CE-D2F5-BF7D-9943-AE1600348A8B}"/>
              </a:ext>
            </a:extLst>
          </p:cNvPr>
          <p:cNvSpPr/>
          <p:nvPr/>
        </p:nvSpPr>
        <p:spPr>
          <a:xfrm rot="5400000">
            <a:off x="4658138" y="-3644881"/>
            <a:ext cx="68230" cy="890349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432E03B-62AE-FC3B-3D47-F98710A0458D}"/>
              </a:ext>
            </a:extLst>
          </p:cNvPr>
          <p:cNvSpPr txBox="1"/>
          <p:nvPr/>
        </p:nvSpPr>
        <p:spPr bwMode="auto">
          <a:xfrm>
            <a:off x="389380" y="226487"/>
            <a:ext cx="665672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3200" b="1">
                <a:cs typeface="Arial"/>
              </a:rPr>
              <a:t>8</a:t>
            </a:r>
            <a:r>
              <a:rPr lang="zh-TW" altLang="en-US" sz="2400" b="1">
                <a:cs typeface="Arial"/>
              </a:rPr>
              <a:t> </a:t>
            </a:r>
            <a:r>
              <a:rPr lang="en-US" altLang="zh-TW" sz="2400" b="1">
                <a:cs typeface="Arial"/>
              </a:rPr>
              <a:t>Robot Server</a:t>
            </a:r>
          </a:p>
        </p:txBody>
      </p:sp>
      <p:pic>
        <p:nvPicPr>
          <p:cNvPr id="14" name="圖片版面配置區 4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3C6756AC-30EC-44F5-4FA4-0E3E198BA1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506" b="12506"/>
          <a:stretch/>
        </p:blipFill>
        <p:spPr>
          <a:xfrm>
            <a:off x="8039794" y="142194"/>
            <a:ext cx="772557" cy="7725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23" name="圖片 22" descr="一張含有 螢幕擷取畫面, 美工圖案, 圖形, 設計 的圖片&#10;&#10;自動產生的描述">
            <a:extLst>
              <a:ext uri="{FF2B5EF4-FFF2-40B4-BE49-F238E27FC236}">
                <a16:creationId xmlns:a16="http://schemas.microsoft.com/office/drawing/2014/main" id="{570092E9-7081-5B0B-71CE-EFE51A31A6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r="8513"/>
          <a:stretch/>
        </p:blipFill>
        <p:spPr>
          <a:xfrm>
            <a:off x="8040767" y="1699035"/>
            <a:ext cx="546930" cy="659159"/>
          </a:xfrm>
          <a:prstGeom prst="rect">
            <a:avLst/>
          </a:prstGeom>
          <a:noFill/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9EEF5BE-40AC-2F9A-4F08-9BF2AABF65CE}"/>
              </a:ext>
            </a:extLst>
          </p:cNvPr>
          <p:cNvSpPr/>
          <p:nvPr/>
        </p:nvSpPr>
        <p:spPr>
          <a:xfrm>
            <a:off x="7794782" y="2242112"/>
            <a:ext cx="1038902" cy="322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Robot</a:t>
            </a:r>
            <a:endParaRPr lang="zh-TW" altLang="en-US" sz="900" b="1">
              <a:solidFill>
                <a:srgbClr val="35BBC5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Picture 20" descr="Free Webcam Line Art Icon - Mediamodifier">
            <a:extLst>
              <a:ext uri="{FF2B5EF4-FFF2-40B4-BE49-F238E27FC236}">
                <a16:creationId xmlns:a16="http://schemas.microsoft.com/office/drawing/2014/main" id="{49807940-742A-FBD5-611C-2D7AAD24A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t="22349" r="22667" b="41384"/>
          <a:stretch/>
        </p:blipFill>
        <p:spPr bwMode="auto">
          <a:xfrm>
            <a:off x="8034417" y="3293433"/>
            <a:ext cx="578104" cy="3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784C2AEA-99FC-96FA-CD62-E98E2F33992F}"/>
              </a:ext>
            </a:extLst>
          </p:cNvPr>
          <p:cNvSpPr/>
          <p:nvPr/>
        </p:nvSpPr>
        <p:spPr>
          <a:xfrm>
            <a:off x="7804018" y="3705545"/>
            <a:ext cx="1038902" cy="32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Webcam</a:t>
            </a:r>
            <a:endParaRPr lang="zh-TW" altLang="en-US" sz="1350" b="1">
              <a:solidFill>
                <a:srgbClr val="35BBC5"/>
              </a:solidFill>
              <a:latin typeface="Arial Black" panose="020B0A04020102020204" pitchFamily="34" charset="0"/>
            </a:endParaRPr>
          </a:p>
        </p:txBody>
      </p:sp>
      <p:pic>
        <p:nvPicPr>
          <p:cNvPr id="27" name="Picture 14" descr="Electronic components, pi, rasberry, raspberry icon - Download on Iconfinder">
            <a:extLst>
              <a:ext uri="{FF2B5EF4-FFF2-40B4-BE49-F238E27FC236}">
                <a16:creationId xmlns:a16="http://schemas.microsoft.com/office/drawing/2014/main" id="{863A7A63-F1F3-467A-5054-52C7B8922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98" r="-6198"/>
          <a:stretch/>
        </p:blipFill>
        <p:spPr bwMode="auto">
          <a:xfrm>
            <a:off x="6957613" y="1833934"/>
            <a:ext cx="432356" cy="3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911A171-A89D-1B53-A9F9-436C2ACDEC15}"/>
              </a:ext>
            </a:extLst>
          </p:cNvPr>
          <p:cNvSpPr/>
          <p:nvPr/>
        </p:nvSpPr>
        <p:spPr>
          <a:xfrm>
            <a:off x="6459973" y="2212907"/>
            <a:ext cx="1427638" cy="368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Raspi</a:t>
            </a:r>
            <a:endParaRPr lang="zh-TW" altLang="en-US" sz="750" b="1">
              <a:solidFill>
                <a:srgbClr val="35BBC5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TW" sz="1000" b="1" err="1">
                <a:solidFill>
                  <a:srgbClr val="35BBC5"/>
                </a:solidFill>
                <a:latin typeface="Arial Black" panose="020B0A04020102020204" pitchFamily="34" charset="0"/>
              </a:rPr>
              <a:t>DonkeyCar</a:t>
            </a:r>
            <a:r>
              <a:rPr lang="zh-TW" altLang="en-US" sz="1000" b="1">
                <a:solidFill>
                  <a:srgbClr val="35BBC5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1000" b="1">
                <a:solidFill>
                  <a:srgbClr val="35BBC5"/>
                </a:solidFill>
                <a:latin typeface="Arial Black" panose="020B0A04020102020204" pitchFamily="34" charset="0"/>
              </a:rPr>
              <a:t>Kit</a:t>
            </a:r>
            <a:endParaRPr lang="zh-TW" altLang="en-US" sz="1000" b="1">
              <a:solidFill>
                <a:srgbClr val="35BBC5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14" descr="Electronic components, pi, rasberry, raspberry icon - Download on Iconfinder">
            <a:extLst>
              <a:ext uri="{FF2B5EF4-FFF2-40B4-BE49-F238E27FC236}">
                <a16:creationId xmlns:a16="http://schemas.microsoft.com/office/drawing/2014/main" id="{93B04778-E5A1-88E3-0F5A-7E1A4D3F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669" y="3256592"/>
            <a:ext cx="384675" cy="38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8412193-8679-A356-069D-5291E72C1562}"/>
              </a:ext>
            </a:extLst>
          </p:cNvPr>
          <p:cNvSpPr/>
          <p:nvPr/>
        </p:nvSpPr>
        <p:spPr>
          <a:xfrm>
            <a:off x="6377347" y="3669281"/>
            <a:ext cx="1545320" cy="322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b="1">
                <a:solidFill>
                  <a:srgbClr val="35BBC5"/>
                </a:solidFill>
                <a:latin typeface="Arial Black" panose="020B0A04020102020204" pitchFamily="34" charset="0"/>
              </a:rPr>
              <a:t>RTSP Server</a:t>
            </a:r>
          </a:p>
          <a:p>
            <a:pPr algn="ctr"/>
            <a:r>
              <a:rPr lang="en-US" altLang="zh-TW" sz="1000" b="1">
                <a:solidFill>
                  <a:srgbClr val="35BBC5"/>
                </a:solidFill>
                <a:latin typeface="Arial Black" panose="020B0A04020102020204" pitchFamily="34" charset="0"/>
              </a:rPr>
              <a:t>Video4Linux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AF2A12C-BC33-1A3A-0CD1-EB1DA8C4EE36}"/>
              </a:ext>
            </a:extLst>
          </p:cNvPr>
          <p:cNvSpPr/>
          <p:nvPr/>
        </p:nvSpPr>
        <p:spPr>
          <a:xfrm>
            <a:off x="7300942" y="3227440"/>
            <a:ext cx="911128" cy="205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17A79F0-DC9D-9224-EB01-22673AF6CD83}"/>
              </a:ext>
            </a:extLst>
          </p:cNvPr>
          <p:cNvCxnSpPr>
            <a:cxnSpLocks/>
          </p:cNvCxnSpPr>
          <p:nvPr/>
        </p:nvCxnSpPr>
        <p:spPr>
          <a:xfrm>
            <a:off x="5741716" y="2194830"/>
            <a:ext cx="81915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09F4FFC-75A8-DB16-6A5F-2ECAF998D8C7}"/>
              </a:ext>
            </a:extLst>
          </p:cNvPr>
          <p:cNvCxnSpPr>
            <a:cxnSpLocks/>
          </p:cNvCxnSpPr>
          <p:nvPr/>
        </p:nvCxnSpPr>
        <p:spPr>
          <a:xfrm>
            <a:off x="7319688" y="3434451"/>
            <a:ext cx="750152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39261C8-4CA2-D4AC-0223-CFCBC7CF402D}"/>
              </a:ext>
            </a:extLst>
          </p:cNvPr>
          <p:cNvCxnSpPr>
            <a:cxnSpLocks/>
          </p:cNvCxnSpPr>
          <p:nvPr/>
        </p:nvCxnSpPr>
        <p:spPr>
          <a:xfrm>
            <a:off x="5746478" y="2092059"/>
            <a:ext cx="81438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9D90839-6857-B9C3-9005-8686D8F47219}"/>
              </a:ext>
            </a:extLst>
          </p:cNvPr>
          <p:cNvCxnSpPr>
            <a:cxnSpLocks/>
          </p:cNvCxnSpPr>
          <p:nvPr/>
        </p:nvCxnSpPr>
        <p:spPr>
          <a:xfrm flipH="1" flipV="1">
            <a:off x="5649482" y="3434108"/>
            <a:ext cx="911384" cy="1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A4D65838-77E5-8F8E-C54B-DBA3BE4381F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41177" y="2028615"/>
            <a:ext cx="69959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D250E7F6-D0CE-A750-11B3-6276718A673A}"/>
              </a:ext>
            </a:extLst>
          </p:cNvPr>
          <p:cNvSpPr/>
          <p:nvPr/>
        </p:nvSpPr>
        <p:spPr>
          <a:xfrm>
            <a:off x="7155664" y="1791814"/>
            <a:ext cx="1234117" cy="205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I2C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80136D0-2082-30EE-BE0E-711FAEBA66E4}"/>
              </a:ext>
            </a:extLst>
          </p:cNvPr>
          <p:cNvSpPr/>
          <p:nvPr/>
        </p:nvSpPr>
        <p:spPr>
          <a:xfrm>
            <a:off x="5703669" y="1874363"/>
            <a:ext cx="885717" cy="205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socket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B7EEEE6-8C59-EC0B-EBA6-0AADF41BCF76}"/>
              </a:ext>
            </a:extLst>
          </p:cNvPr>
          <p:cNvSpPr/>
          <p:nvPr/>
        </p:nvSpPr>
        <p:spPr>
          <a:xfrm>
            <a:off x="5710813" y="2191023"/>
            <a:ext cx="885717" cy="205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857BE6F-396B-324F-88A9-0D9A2A0165E1}"/>
              </a:ext>
            </a:extLst>
          </p:cNvPr>
          <p:cNvSpPr/>
          <p:nvPr/>
        </p:nvSpPr>
        <p:spPr>
          <a:xfrm>
            <a:off x="5717243" y="3523342"/>
            <a:ext cx="885717" cy="205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RTSP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" name="圖片 60" descr="一張含有 字型, 圖形, 標誌, 平面設計 的圖片&#10;&#10;自動產生的描述">
            <a:extLst>
              <a:ext uri="{FF2B5EF4-FFF2-40B4-BE49-F238E27FC236}">
                <a16:creationId xmlns:a16="http://schemas.microsoft.com/office/drawing/2014/main" id="{75D7491F-5A7B-AAE6-5B55-C881FF13D7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29264" r="7714" b="39800"/>
          <a:stretch/>
        </p:blipFill>
        <p:spPr>
          <a:xfrm>
            <a:off x="4632613" y="4579433"/>
            <a:ext cx="1914496" cy="400184"/>
          </a:xfrm>
          <a:prstGeom prst="rect">
            <a:avLst/>
          </a:prstGeom>
          <a:ln>
            <a:noFill/>
          </a:ln>
        </p:spPr>
      </p:pic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EA4D5B9-A434-1062-2CA0-03339243A814}"/>
              </a:ext>
            </a:extLst>
          </p:cNvPr>
          <p:cNvCxnSpPr>
            <a:cxnSpLocks/>
          </p:cNvCxnSpPr>
          <p:nvPr/>
        </p:nvCxnSpPr>
        <p:spPr>
          <a:xfrm flipH="1">
            <a:off x="5591327" y="3694926"/>
            <a:ext cx="10650" cy="898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B8497BDA-6556-2F3C-951B-A929D33211E4}"/>
              </a:ext>
            </a:extLst>
          </p:cNvPr>
          <p:cNvSpPr/>
          <p:nvPr/>
        </p:nvSpPr>
        <p:spPr>
          <a:xfrm>
            <a:off x="5401922" y="4128330"/>
            <a:ext cx="885717" cy="205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Invoke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867CFFA8-78A2-13F7-456A-41F38332A375}"/>
              </a:ext>
            </a:extLst>
          </p:cNvPr>
          <p:cNvCxnSpPr>
            <a:cxnSpLocks/>
          </p:cNvCxnSpPr>
          <p:nvPr/>
        </p:nvCxnSpPr>
        <p:spPr>
          <a:xfrm>
            <a:off x="2154471" y="2758607"/>
            <a:ext cx="81915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278F98DA-9AC3-A0DA-8189-64169231DEFD}"/>
              </a:ext>
            </a:extLst>
          </p:cNvPr>
          <p:cNvCxnSpPr>
            <a:cxnSpLocks/>
          </p:cNvCxnSpPr>
          <p:nvPr/>
        </p:nvCxnSpPr>
        <p:spPr>
          <a:xfrm>
            <a:off x="2159233" y="2655836"/>
            <a:ext cx="81438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A1EDF9E3-E282-C8D0-9053-1271796792E8}"/>
              </a:ext>
            </a:extLst>
          </p:cNvPr>
          <p:cNvSpPr/>
          <p:nvPr/>
        </p:nvSpPr>
        <p:spPr>
          <a:xfrm>
            <a:off x="2116424" y="2438140"/>
            <a:ext cx="885717" cy="205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A45EE9D-2440-CEC4-8454-4D8189AF25D6}"/>
              </a:ext>
            </a:extLst>
          </p:cNvPr>
          <p:cNvSpPr/>
          <p:nvPr/>
        </p:nvSpPr>
        <p:spPr>
          <a:xfrm>
            <a:off x="2123568" y="2754800"/>
            <a:ext cx="885717" cy="205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sz="1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650AD0EF-6698-8D74-F07C-381BC6451AF7}"/>
              </a:ext>
            </a:extLst>
          </p:cNvPr>
          <p:cNvSpPr/>
          <p:nvPr/>
        </p:nvSpPr>
        <p:spPr>
          <a:xfrm>
            <a:off x="808258" y="3267020"/>
            <a:ext cx="1204513" cy="31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2"/>
                </a:solidFill>
                <a:latin typeface="Arial Black" panose="020B0A04020102020204" pitchFamily="34" charset="0"/>
              </a:rPr>
              <a:t>Web Server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2004DF0-F89A-1A16-7ED6-1A6CAEDED0CA}"/>
              </a:ext>
            </a:extLst>
          </p:cNvPr>
          <p:cNvSpPr/>
          <p:nvPr/>
        </p:nvSpPr>
        <p:spPr>
          <a:xfrm>
            <a:off x="3502244" y="870095"/>
            <a:ext cx="1796612" cy="322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最終系統架構</a:t>
            </a:r>
            <a:endParaRPr lang="en-US" altLang="zh-TW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EF61E896-5B90-5ED4-A2BE-9AE2698AD432}"/>
              </a:ext>
            </a:extLst>
          </p:cNvPr>
          <p:cNvSpPr/>
          <p:nvPr/>
        </p:nvSpPr>
        <p:spPr>
          <a:xfrm>
            <a:off x="13750" y="1344089"/>
            <a:ext cx="9116499" cy="382500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3BB57EA-CAF5-31BD-C472-AEC29CD714ED}"/>
              </a:ext>
            </a:extLst>
          </p:cNvPr>
          <p:cNvGrpSpPr/>
          <p:nvPr/>
        </p:nvGrpSpPr>
        <p:grpSpPr>
          <a:xfrm>
            <a:off x="3174109" y="1777772"/>
            <a:ext cx="2452883" cy="1945796"/>
            <a:chOff x="3049869" y="2244436"/>
            <a:chExt cx="1425494" cy="1130800"/>
          </a:xfrm>
        </p:grpSpPr>
        <p:pic>
          <p:nvPicPr>
            <p:cNvPr id="51" name="Picture 10" descr="Laptop Icon 影像– 瀏覽1,388,027 個素材庫相片、向量圖和影片| Adobe Stock">
              <a:extLst>
                <a:ext uri="{FF2B5EF4-FFF2-40B4-BE49-F238E27FC236}">
                  <a16:creationId xmlns:a16="http://schemas.microsoft.com/office/drawing/2014/main" id="{7FEFCF05-6765-8C6A-3EDB-B548603E6B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17" t="9351" r="9549" b="6465"/>
            <a:stretch/>
          </p:blipFill>
          <p:spPr bwMode="auto">
            <a:xfrm>
              <a:off x="3049869" y="2244436"/>
              <a:ext cx="1425494" cy="113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2">
              <a:extLst>
                <a:ext uri="{FF2B5EF4-FFF2-40B4-BE49-F238E27FC236}">
                  <a16:creationId xmlns:a16="http://schemas.microsoft.com/office/drawing/2014/main" id="{0C8EE848-65EE-FAAE-CB07-66B0E4CAC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283" y="2320831"/>
              <a:ext cx="254701" cy="254700"/>
            </a:xfrm>
            <a:prstGeom prst="rect">
              <a:avLst/>
            </a:prstGeom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3B91C88F-BEC7-9096-582E-187F5E41EB83}"/>
              </a:ext>
            </a:extLst>
          </p:cNvPr>
          <p:cNvGrpSpPr/>
          <p:nvPr/>
        </p:nvGrpSpPr>
        <p:grpSpPr>
          <a:xfrm>
            <a:off x="5163923" y="3042544"/>
            <a:ext cx="901702" cy="1056799"/>
            <a:chOff x="5183708" y="2893695"/>
            <a:chExt cx="901702" cy="1056799"/>
          </a:xfrm>
        </p:grpSpPr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5528FD19-42D1-A815-9389-9843137A4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162" y="3181686"/>
              <a:ext cx="426714" cy="525692"/>
            </a:xfrm>
            <a:prstGeom prst="rect">
              <a:avLst/>
            </a:prstGeom>
            <a:effectLst>
              <a:glow rad="127000">
                <a:schemeClr val="bg1">
                  <a:alpha val="8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BAB6D207-310C-4EEE-BFCA-0D883FB0C486}"/>
                </a:ext>
              </a:extLst>
            </p:cNvPr>
            <p:cNvSpPr/>
            <p:nvPr/>
          </p:nvSpPr>
          <p:spPr>
            <a:xfrm>
              <a:off x="5183708" y="2893695"/>
              <a:ext cx="901702" cy="10567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0843410F-58BB-ADB4-908E-055018621AB4}"/>
              </a:ext>
            </a:extLst>
          </p:cNvPr>
          <p:cNvSpPr/>
          <p:nvPr/>
        </p:nvSpPr>
        <p:spPr>
          <a:xfrm>
            <a:off x="3024188" y="3789884"/>
            <a:ext cx="2752725" cy="322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>
                <a:solidFill>
                  <a:srgbClr val="35BBC5"/>
                </a:solidFill>
                <a:latin typeface="Arial Black" panose="020B0A04020102020204" pitchFamily="34" charset="0"/>
              </a:rPr>
              <a:t>Robot</a:t>
            </a:r>
            <a:r>
              <a:rPr lang="zh-TW" altLang="en-US" sz="2400" b="1">
                <a:solidFill>
                  <a:srgbClr val="35BBC5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2400" b="1">
                <a:solidFill>
                  <a:srgbClr val="35BBC5"/>
                </a:solidFill>
                <a:latin typeface="Arial Black" panose="020B0A04020102020204" pitchFamily="34" charset="0"/>
              </a:rPr>
              <a:t>Server</a:t>
            </a:r>
            <a:endParaRPr lang="en-US" altLang="zh-TW" sz="1200" b="1">
              <a:solidFill>
                <a:srgbClr val="35BBC5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圖片 3" descr="一張含有 黑色, 黑暗 的圖片&#10;&#10;自動產生的描述">
            <a:extLst>
              <a:ext uri="{FF2B5EF4-FFF2-40B4-BE49-F238E27FC236}">
                <a16:creationId xmlns:a16="http://schemas.microsoft.com/office/drawing/2014/main" id="{9CDECC8B-F6B7-740C-6A9F-444265BFAEA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32" y="2358729"/>
            <a:ext cx="1162987" cy="454843"/>
          </a:xfrm>
          <a:prstGeom prst="rect">
            <a:avLst/>
          </a:prstGeom>
          <a:effectLst>
            <a:glow rad="63500">
              <a:schemeClr val="bg1">
                <a:alpha val="80000"/>
              </a:schemeClr>
            </a:glow>
          </a:effec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F4A794-9934-8AC4-3E6E-738321402D78}"/>
              </a:ext>
            </a:extLst>
          </p:cNvPr>
          <p:cNvSpPr txBox="1"/>
          <p:nvPr/>
        </p:nvSpPr>
        <p:spPr>
          <a:xfrm>
            <a:off x="7968890" y="1014509"/>
            <a:ext cx="921428" cy="166825"/>
          </a:xfrm>
          <a:prstGeom prst="ellipse">
            <a:avLst/>
          </a:prstGeom>
          <a:solidFill>
            <a:schemeClr val="accent1"/>
          </a:solidFill>
          <a:effectLst>
            <a:softEdge rad="63500"/>
          </a:effectLst>
        </p:spPr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b="1">
                <a:cs typeface="Arial"/>
              </a:rPr>
              <a:t>張博淳</a:t>
            </a:r>
            <a:endParaRPr lang="en-US" altLang="zh-TW" sz="10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564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88080" y="1996440"/>
            <a:ext cx="5455920" cy="570354"/>
          </a:xfrm>
        </p:spPr>
        <p:txBody>
          <a:bodyPr lIns="91440" tIns="45720" rIns="91440" bIns="45720" anchor="ctr"/>
          <a:lstStyle/>
          <a:p>
            <a:r>
              <a:rPr lang="en-US" altLang="zh-TW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9 </a:t>
            </a:r>
            <a:r>
              <a:rPr lang="zh-TW" alt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樹莓派 </a:t>
            </a:r>
            <a:r>
              <a:rPr lang="en-US" altLang="zh-TW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/ </a:t>
            </a:r>
            <a:r>
              <a:rPr lang="zh-TW" alt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自走車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(</a:t>
            </a:r>
            <a:r>
              <a:rPr lang="en-US" altLang="zh-TW" sz="2400" b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DonkeyCar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)</a:t>
            </a:r>
            <a:endParaRPr lang="en-US" altLang="zh-TW" sz="32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1005835-D3AE-A890-6972-C2A23BEF59B0}"/>
              </a:ext>
            </a:extLst>
          </p:cNvPr>
          <p:cNvSpPr txBox="1">
            <a:spLocks/>
          </p:cNvSpPr>
          <p:nvPr/>
        </p:nvSpPr>
        <p:spPr>
          <a:xfrm>
            <a:off x="3755858" y="2658033"/>
            <a:ext cx="5067300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負責人</a:t>
            </a:r>
            <a:r>
              <a:rPr lang="en-US" altLang="zh-TW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TW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劉文仁</a:t>
            </a:r>
            <a:endParaRPr lang="en-US" altLang="ko-KR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9572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43DB8F-430C-4D74-D5FD-4A208D232C95}"/>
              </a:ext>
            </a:extLst>
          </p:cNvPr>
          <p:cNvGrpSpPr/>
          <p:nvPr/>
        </p:nvGrpSpPr>
        <p:grpSpPr>
          <a:xfrm>
            <a:off x="2789328" y="1529122"/>
            <a:ext cx="4582343" cy="2329636"/>
            <a:chOff x="2789328" y="1529122"/>
            <a:chExt cx="4582343" cy="2329636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D1B7BE4-12AD-4FD1-9AEF-AD7FE48A5EAF}"/>
                </a:ext>
              </a:extLst>
            </p:cNvPr>
            <p:cNvGrpSpPr/>
            <p:nvPr/>
          </p:nvGrpSpPr>
          <p:grpSpPr>
            <a:xfrm>
              <a:off x="2789328" y="1529122"/>
              <a:ext cx="4580284" cy="576064"/>
              <a:chOff x="490637" y="991377"/>
              <a:chExt cx="4580284" cy="576064"/>
            </a:xfrm>
          </p:grpSpPr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98333A3F-030D-472B-BDF7-D2D859A64BD7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4580284" cy="470184"/>
                <a:chOff x="388861" y="1124918"/>
                <a:chExt cx="4580284" cy="470184"/>
              </a:xfrm>
            </p:grpSpPr>
            <p:sp>
              <p:nvSpPr>
                <p:cNvPr id="96" name="Round Same Side Corner Rectangle 3">
                  <a:extLst>
                    <a:ext uri="{FF2B5EF4-FFF2-40B4-BE49-F238E27FC236}">
                      <a16:creationId xmlns:a16="http://schemas.microsoft.com/office/drawing/2014/main" id="{40B6A29D-8101-4352-A244-D4B118D3F3C2}"/>
                    </a:ext>
                  </a:extLst>
                </p:cNvPr>
                <p:cNvSpPr/>
                <p:nvPr/>
              </p:nvSpPr>
              <p:spPr>
                <a:xfrm rot="5400000">
                  <a:off x="2621387" y="-811409"/>
                  <a:ext cx="352677" cy="434283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AutoShape 92">
                  <a:extLst>
                    <a:ext uri="{FF2B5EF4-FFF2-40B4-BE49-F238E27FC236}">
                      <a16:creationId xmlns:a16="http://schemas.microsoft.com/office/drawing/2014/main" id="{34E43D28-6146-436D-B585-FC1AB99FB4A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6">
                  <a:extLst>
                    <a:ext uri="{FF2B5EF4-FFF2-40B4-BE49-F238E27FC236}">
                      <a16:creationId xmlns:a16="http://schemas.microsoft.com/office/drawing/2014/main" id="{522E659C-24A1-4CB0-AAFA-2E18E9774C25}"/>
                    </a:ext>
                  </a:extLst>
                </p:cNvPr>
                <p:cNvSpPr txBox="1"/>
                <p:nvPr/>
              </p:nvSpPr>
              <p:spPr bwMode="auto">
                <a:xfrm>
                  <a:off x="945796" y="1200048"/>
                  <a:ext cx="3879447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 b="1">
                      <a:solidFill>
                        <a:schemeClr val="bg1"/>
                      </a:solidFill>
                      <a:cs typeface="Arial" pitchFamily="34" charset="0"/>
                    </a:rPr>
                    <a:t>改裝自走車</a:t>
                  </a:r>
                  <a:endParaRPr lang="en-US" altLang="ko-KR" sz="14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B231B490-AF21-45E0-A49F-6F3E5A54FE7A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1</a:t>
                  </a:r>
                  <a:endParaRPr lang="zh-TW" altLang="en-US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D2C582B-F85A-4471-A544-6A389886CE14}"/>
                  </a:ext>
                </a:extLst>
              </p:cNvPr>
              <p:cNvSpPr/>
              <p:nvPr/>
            </p:nvSpPr>
            <p:spPr>
              <a:xfrm>
                <a:off x="490637" y="991377"/>
                <a:ext cx="4580284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85554DCC-8D98-4078-8FC0-3D9A9E7B9F4F}"/>
                </a:ext>
              </a:extLst>
            </p:cNvPr>
            <p:cNvGrpSpPr/>
            <p:nvPr/>
          </p:nvGrpSpPr>
          <p:grpSpPr>
            <a:xfrm>
              <a:off x="2789328" y="2121562"/>
              <a:ext cx="4580284" cy="576064"/>
              <a:chOff x="490637" y="991377"/>
              <a:chExt cx="4580284" cy="576064"/>
            </a:xfrm>
          </p:grpSpPr>
          <p:grpSp>
            <p:nvGrpSpPr>
              <p:cNvPr id="141" name="群組 140">
                <a:extLst>
                  <a:ext uri="{FF2B5EF4-FFF2-40B4-BE49-F238E27FC236}">
                    <a16:creationId xmlns:a16="http://schemas.microsoft.com/office/drawing/2014/main" id="{DD405C3C-DBBD-411D-B543-7AE91E4E7183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4580284" cy="470184"/>
                <a:chOff x="388861" y="1124918"/>
                <a:chExt cx="4580284" cy="470184"/>
              </a:xfrm>
            </p:grpSpPr>
            <p:sp>
              <p:nvSpPr>
                <p:cNvPr id="143" name="Round Same Side Corner Rectangle 3">
                  <a:extLst>
                    <a:ext uri="{FF2B5EF4-FFF2-40B4-BE49-F238E27FC236}">
                      <a16:creationId xmlns:a16="http://schemas.microsoft.com/office/drawing/2014/main" id="{1784DD7F-01BE-4657-B298-C3EA46CA0C93}"/>
                    </a:ext>
                  </a:extLst>
                </p:cNvPr>
                <p:cNvSpPr/>
                <p:nvPr/>
              </p:nvSpPr>
              <p:spPr>
                <a:xfrm rot="5400000">
                  <a:off x="2621387" y="-811409"/>
                  <a:ext cx="352677" cy="434283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AutoShape 92">
                  <a:extLst>
                    <a:ext uri="{FF2B5EF4-FFF2-40B4-BE49-F238E27FC236}">
                      <a16:creationId xmlns:a16="http://schemas.microsoft.com/office/drawing/2014/main" id="{42BE7F4D-8E99-4C3B-8B27-69EB056ED6C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TextBox 6">
                  <a:extLst>
                    <a:ext uri="{FF2B5EF4-FFF2-40B4-BE49-F238E27FC236}">
                      <a16:creationId xmlns:a16="http://schemas.microsoft.com/office/drawing/2014/main" id="{31F1B184-4428-4AA2-8AED-3802676611FB}"/>
                    </a:ext>
                  </a:extLst>
                </p:cNvPr>
                <p:cNvSpPr txBox="1"/>
                <p:nvPr/>
              </p:nvSpPr>
              <p:spPr bwMode="auto">
                <a:xfrm>
                  <a:off x="945796" y="1200048"/>
                  <a:ext cx="3879447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 b="1">
                      <a:solidFill>
                        <a:schemeClr val="bg1"/>
                      </a:solidFill>
                      <a:cs typeface="Arial" pitchFamily="34" charset="0"/>
                    </a:rPr>
                    <a:t>安裝環境</a:t>
                  </a:r>
                  <a:endParaRPr lang="en-US" altLang="ko-KR" sz="14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46" name="文字方塊 145">
                  <a:extLst>
                    <a:ext uri="{FF2B5EF4-FFF2-40B4-BE49-F238E27FC236}">
                      <a16:creationId xmlns:a16="http://schemas.microsoft.com/office/drawing/2014/main" id="{08476CC8-3B19-4F05-B15A-51DC47B3819E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2</a:t>
                  </a:r>
                  <a:endParaRPr lang="zh-TW" altLang="en-US"/>
                </a:p>
              </p:txBody>
            </p:sp>
          </p:grp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378B5941-29B8-43D8-B022-5B933A84EA3F}"/>
                  </a:ext>
                </a:extLst>
              </p:cNvPr>
              <p:cNvSpPr/>
              <p:nvPr/>
            </p:nvSpPr>
            <p:spPr>
              <a:xfrm>
                <a:off x="490637" y="991377"/>
                <a:ext cx="4580284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75C2AB53-88F6-495A-B3A6-B801CEC42166}"/>
                </a:ext>
              </a:extLst>
            </p:cNvPr>
            <p:cNvGrpSpPr/>
            <p:nvPr/>
          </p:nvGrpSpPr>
          <p:grpSpPr>
            <a:xfrm>
              <a:off x="2789328" y="2714002"/>
              <a:ext cx="4580284" cy="576064"/>
              <a:chOff x="490637" y="991377"/>
              <a:chExt cx="4580284" cy="576064"/>
            </a:xfrm>
          </p:grpSpPr>
          <p:grpSp>
            <p:nvGrpSpPr>
              <p:cNvPr id="148" name="群組 147">
                <a:extLst>
                  <a:ext uri="{FF2B5EF4-FFF2-40B4-BE49-F238E27FC236}">
                    <a16:creationId xmlns:a16="http://schemas.microsoft.com/office/drawing/2014/main" id="{78F1975B-1B5C-4354-8E71-E7BFF76C1ADA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4580284" cy="470184"/>
                <a:chOff x="388861" y="1124918"/>
                <a:chExt cx="4580284" cy="470184"/>
              </a:xfrm>
            </p:grpSpPr>
            <p:sp>
              <p:nvSpPr>
                <p:cNvPr id="150" name="Round Same Side Corner Rectangle 3">
                  <a:extLst>
                    <a:ext uri="{FF2B5EF4-FFF2-40B4-BE49-F238E27FC236}">
                      <a16:creationId xmlns:a16="http://schemas.microsoft.com/office/drawing/2014/main" id="{A99C84B4-E07B-4727-B2EA-37DF41B949A6}"/>
                    </a:ext>
                  </a:extLst>
                </p:cNvPr>
                <p:cNvSpPr/>
                <p:nvPr/>
              </p:nvSpPr>
              <p:spPr>
                <a:xfrm rot="5400000">
                  <a:off x="2621387" y="-811409"/>
                  <a:ext cx="352677" cy="434283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AutoShape 92">
                  <a:extLst>
                    <a:ext uri="{FF2B5EF4-FFF2-40B4-BE49-F238E27FC236}">
                      <a16:creationId xmlns:a16="http://schemas.microsoft.com/office/drawing/2014/main" id="{AF2A8C92-3980-4456-A6D5-53CAAA5CBCD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2" name="TextBox 6">
                  <a:extLst>
                    <a:ext uri="{FF2B5EF4-FFF2-40B4-BE49-F238E27FC236}">
                      <a16:creationId xmlns:a16="http://schemas.microsoft.com/office/drawing/2014/main" id="{742C057E-3486-4DF6-8789-BC4BFDBC73A8}"/>
                    </a:ext>
                  </a:extLst>
                </p:cNvPr>
                <p:cNvSpPr txBox="1"/>
                <p:nvPr/>
              </p:nvSpPr>
              <p:spPr bwMode="auto">
                <a:xfrm>
                  <a:off x="945796" y="1200048"/>
                  <a:ext cx="3879447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91440" tIns="45720" rIns="91440" bIns="4572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 b="1">
                      <a:solidFill>
                        <a:schemeClr val="bg1"/>
                      </a:solidFill>
                      <a:cs typeface="Arial"/>
                    </a:rPr>
                    <a:t>訓練和測試模型</a:t>
                  </a:r>
                  <a:endParaRPr lang="en-US" altLang="ko-KR" sz="1400" b="1">
                    <a:solidFill>
                      <a:schemeClr val="bg1"/>
                    </a:solidFill>
                    <a:cs typeface="Arial"/>
                  </a:endParaRPr>
                </a:p>
              </p:txBody>
            </p:sp>
            <p:sp>
              <p:nvSpPr>
                <p:cNvPr id="153" name="文字方塊 152">
                  <a:extLst>
                    <a:ext uri="{FF2B5EF4-FFF2-40B4-BE49-F238E27FC236}">
                      <a16:creationId xmlns:a16="http://schemas.microsoft.com/office/drawing/2014/main" id="{FDCDF2C7-53B1-43E2-B243-D2C2743A31FB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3</a:t>
                  </a:r>
                  <a:endParaRPr lang="zh-TW" altLang="en-US"/>
                </a:p>
              </p:txBody>
            </p:sp>
          </p:grp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379A9360-5206-41F6-956D-16D4840A62D0}"/>
                  </a:ext>
                </a:extLst>
              </p:cNvPr>
              <p:cNvSpPr/>
              <p:nvPr/>
            </p:nvSpPr>
            <p:spPr>
              <a:xfrm>
                <a:off x="490637" y="991377"/>
                <a:ext cx="4580284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1E2E85A9-AECC-4AA0-9ADE-1CB1C6B33417}"/>
                </a:ext>
              </a:extLst>
            </p:cNvPr>
            <p:cNvGrpSpPr/>
            <p:nvPr/>
          </p:nvGrpSpPr>
          <p:grpSpPr>
            <a:xfrm>
              <a:off x="2791387" y="3282694"/>
              <a:ext cx="4580284" cy="576064"/>
              <a:chOff x="490637" y="991377"/>
              <a:chExt cx="4580284" cy="576064"/>
            </a:xfrm>
          </p:grpSpPr>
          <p:grpSp>
            <p:nvGrpSpPr>
              <p:cNvPr id="162" name="群組 161">
                <a:extLst>
                  <a:ext uri="{FF2B5EF4-FFF2-40B4-BE49-F238E27FC236}">
                    <a16:creationId xmlns:a16="http://schemas.microsoft.com/office/drawing/2014/main" id="{397AFD99-A6B1-4BDA-9C7A-0562EA88FDC7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4580284" cy="470184"/>
                <a:chOff x="388861" y="1124918"/>
                <a:chExt cx="4580284" cy="470184"/>
              </a:xfrm>
            </p:grpSpPr>
            <p:sp>
              <p:nvSpPr>
                <p:cNvPr id="164" name="Round Same Side Corner Rectangle 3">
                  <a:extLst>
                    <a:ext uri="{FF2B5EF4-FFF2-40B4-BE49-F238E27FC236}">
                      <a16:creationId xmlns:a16="http://schemas.microsoft.com/office/drawing/2014/main" id="{925BBB76-7A59-4C8A-8629-5CF9A700FD03}"/>
                    </a:ext>
                  </a:extLst>
                </p:cNvPr>
                <p:cNvSpPr/>
                <p:nvPr/>
              </p:nvSpPr>
              <p:spPr>
                <a:xfrm rot="5400000">
                  <a:off x="2621387" y="-811409"/>
                  <a:ext cx="352677" cy="434283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AutoShape 92">
                  <a:extLst>
                    <a:ext uri="{FF2B5EF4-FFF2-40B4-BE49-F238E27FC236}">
                      <a16:creationId xmlns:a16="http://schemas.microsoft.com/office/drawing/2014/main" id="{319C89AB-C07F-41B7-9599-F5BAB313AA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6">
                  <a:extLst>
                    <a:ext uri="{FF2B5EF4-FFF2-40B4-BE49-F238E27FC236}">
                      <a16:creationId xmlns:a16="http://schemas.microsoft.com/office/drawing/2014/main" id="{50177DA2-E38E-4156-B2A5-965B2F93641F}"/>
                    </a:ext>
                  </a:extLst>
                </p:cNvPr>
                <p:cNvSpPr txBox="1"/>
                <p:nvPr/>
              </p:nvSpPr>
              <p:spPr bwMode="auto">
                <a:xfrm>
                  <a:off x="945796" y="1200048"/>
                  <a:ext cx="3879447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 b="1">
                      <a:solidFill>
                        <a:schemeClr val="bg1"/>
                      </a:solidFill>
                      <a:cs typeface="Arial" pitchFamily="34" charset="0"/>
                    </a:rPr>
                    <a:t>按鈕測試</a:t>
                  </a:r>
                  <a:endParaRPr lang="en-US" altLang="ko-KR" sz="14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7421D7A6-5A65-4899-A1BF-C5B910DD614A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altLang="zh-TW">
                      <a:cs typeface="Arial"/>
                    </a:rPr>
                    <a:t>4</a:t>
                  </a:r>
                </a:p>
              </p:txBody>
            </p:sp>
          </p:grp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40A723CF-9E3C-4BCA-ACB0-9C79F9643320}"/>
                  </a:ext>
                </a:extLst>
              </p:cNvPr>
              <p:cNvSpPr/>
              <p:nvPr/>
            </p:nvSpPr>
            <p:spPr>
              <a:xfrm>
                <a:off x="490637" y="991377"/>
                <a:ext cx="4580284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8" name="群組 39">
            <a:extLst>
              <a:ext uri="{FF2B5EF4-FFF2-40B4-BE49-F238E27FC236}">
                <a16:creationId xmlns:a16="http://schemas.microsoft.com/office/drawing/2014/main" id="{26B8C6C6-E5A6-D561-BD61-DEE8A2EA29F0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9" name="Round Same Side Corner Rectangle 3">
              <a:extLst>
                <a:ext uri="{FF2B5EF4-FFF2-40B4-BE49-F238E27FC236}">
                  <a16:creationId xmlns:a16="http://schemas.microsoft.com/office/drawing/2014/main" id="{9FAB598E-AC5B-5344-B419-908FC25172B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B06A63A-540D-5DA6-5169-114A3EA39DBF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11" name="文字方塊 15">
              <a:extLst>
                <a:ext uri="{FF2B5EF4-FFF2-40B4-BE49-F238E27FC236}">
                  <a16:creationId xmlns:a16="http://schemas.microsoft.com/office/drawing/2014/main" id="{A5BD5483-D7D1-7F65-B481-B0FFF68C810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4" name="圖片版面配置區 7">
              <a:extLst>
                <a:ext uri="{FF2B5EF4-FFF2-40B4-BE49-F238E27FC236}">
                  <a16:creationId xmlns:a16="http://schemas.microsoft.com/office/drawing/2014/main" id="{817971B1-95C5-DBA3-C75C-3102CF29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1451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BCBD3E-D2DA-4440-91EA-FBD4B00A2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3922" r="18894" b="17233"/>
          <a:stretch/>
        </p:blipFill>
        <p:spPr>
          <a:xfrm rot="16200000">
            <a:off x="634787" y="1050408"/>
            <a:ext cx="2949391" cy="3541059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45795600-3ECC-4324-BB60-07ABCA19879F}"/>
              </a:ext>
            </a:extLst>
          </p:cNvPr>
          <p:cNvGrpSpPr/>
          <p:nvPr/>
        </p:nvGrpSpPr>
        <p:grpSpPr>
          <a:xfrm>
            <a:off x="4392584" y="1816814"/>
            <a:ext cx="4131639" cy="1898644"/>
            <a:chOff x="4345611" y="1428250"/>
            <a:chExt cx="4131639" cy="1898644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942D435-F1B7-4253-A04D-E401B9F2DF43}"/>
                </a:ext>
              </a:extLst>
            </p:cNvPr>
            <p:cNvGrpSpPr/>
            <p:nvPr/>
          </p:nvGrpSpPr>
          <p:grpSpPr>
            <a:xfrm>
              <a:off x="4345611" y="1428250"/>
              <a:ext cx="4131639" cy="576064"/>
              <a:chOff x="490637" y="991377"/>
              <a:chExt cx="4131639" cy="576064"/>
            </a:xfrm>
          </p:grpSpPr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61FB1319-77BE-4858-B307-349A57035FCC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4043448" cy="470184"/>
                <a:chOff x="388861" y="1124918"/>
                <a:chExt cx="4043448" cy="470184"/>
              </a:xfrm>
            </p:grpSpPr>
            <p:sp>
              <p:nvSpPr>
                <p:cNvPr id="39" name="Round Same Side Corner Rectangle 3">
                  <a:extLst>
                    <a:ext uri="{FF2B5EF4-FFF2-40B4-BE49-F238E27FC236}">
                      <a16:creationId xmlns:a16="http://schemas.microsoft.com/office/drawing/2014/main" id="{EC4997C6-D75B-4458-BD84-1A40F3EF8EA1}"/>
                    </a:ext>
                  </a:extLst>
                </p:cNvPr>
                <p:cNvSpPr/>
                <p:nvPr/>
              </p:nvSpPr>
              <p:spPr>
                <a:xfrm rot="5400000">
                  <a:off x="2446363" y="-456377"/>
                  <a:ext cx="352677" cy="361921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AutoShape 92">
                  <a:extLst>
                    <a:ext uri="{FF2B5EF4-FFF2-40B4-BE49-F238E27FC236}">
                      <a16:creationId xmlns:a16="http://schemas.microsoft.com/office/drawing/2014/main" id="{EDFF5A05-6573-48C0-AB1F-27F3208677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TextBox 6">
                  <a:extLst>
                    <a:ext uri="{FF2B5EF4-FFF2-40B4-BE49-F238E27FC236}">
                      <a16:creationId xmlns:a16="http://schemas.microsoft.com/office/drawing/2014/main" id="{3060E45C-A9BA-484E-8F3A-681E7CA5AA4B}"/>
                    </a:ext>
                  </a:extLst>
                </p:cNvPr>
                <p:cNvSpPr txBox="1"/>
                <p:nvPr/>
              </p:nvSpPr>
              <p:spPr bwMode="auto">
                <a:xfrm>
                  <a:off x="945797" y="1200048"/>
                  <a:ext cx="3123854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/>
                    <a:t>各式材料</a:t>
                  </a:r>
                  <a:endParaRPr lang="en-US" altLang="ko-KR" sz="14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112E9B8F-A738-47A0-8BB7-95EDBDA76BD6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1</a:t>
                  </a:r>
                  <a:endParaRPr lang="zh-TW" altLang="en-US"/>
                </a:p>
              </p:txBody>
            </p:sp>
          </p:grp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2372EEC-164F-4BE6-87B4-7AF6D33FD673}"/>
                  </a:ext>
                </a:extLst>
              </p:cNvPr>
              <p:cNvSpPr/>
              <p:nvPr/>
            </p:nvSpPr>
            <p:spPr>
              <a:xfrm>
                <a:off x="490637" y="991377"/>
                <a:ext cx="4131639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04A1DAFE-20B5-4451-B5E5-A626852FDAF1}"/>
                </a:ext>
              </a:extLst>
            </p:cNvPr>
            <p:cNvGrpSpPr/>
            <p:nvPr/>
          </p:nvGrpSpPr>
          <p:grpSpPr>
            <a:xfrm>
              <a:off x="4795743" y="2894846"/>
              <a:ext cx="2561194" cy="432048"/>
              <a:chOff x="490637" y="991377"/>
              <a:chExt cx="3414924" cy="576064"/>
            </a:xfrm>
          </p:grpSpPr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57D9B567-3A13-4B37-A3F9-1C84F5B8FFE0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3333194" cy="509761"/>
                <a:chOff x="388861" y="1124918"/>
                <a:chExt cx="3333194" cy="509761"/>
              </a:xfrm>
            </p:grpSpPr>
            <p:sp>
              <p:nvSpPr>
                <p:cNvPr id="46" name="Round Same Side Corner Rectangle 3">
                  <a:extLst>
                    <a:ext uri="{FF2B5EF4-FFF2-40B4-BE49-F238E27FC236}">
                      <a16:creationId xmlns:a16="http://schemas.microsoft.com/office/drawing/2014/main" id="{3206029E-2B9D-4BE7-8DBE-EA808F003078}"/>
                    </a:ext>
                  </a:extLst>
                </p:cNvPr>
                <p:cNvSpPr/>
                <p:nvPr/>
              </p:nvSpPr>
              <p:spPr>
                <a:xfrm rot="5400000">
                  <a:off x="1967818" y="-194870"/>
                  <a:ext cx="410371" cy="309810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AutoShape 92">
                  <a:extLst>
                    <a:ext uri="{FF2B5EF4-FFF2-40B4-BE49-F238E27FC236}">
                      <a16:creationId xmlns:a16="http://schemas.microsoft.com/office/drawing/2014/main" id="{3B5F37AA-789A-4762-9F14-9F663536201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rgbClr val="FFC000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TextBox 6">
                  <a:extLst>
                    <a:ext uri="{FF2B5EF4-FFF2-40B4-BE49-F238E27FC236}">
                      <a16:creationId xmlns:a16="http://schemas.microsoft.com/office/drawing/2014/main" id="{47D94D27-BA37-4E1F-BDDF-934BA1131F86}"/>
                    </a:ext>
                  </a:extLst>
                </p:cNvPr>
                <p:cNvSpPr txBox="1"/>
                <p:nvPr/>
              </p:nvSpPr>
              <p:spPr bwMode="auto">
                <a:xfrm>
                  <a:off x="945797" y="1148752"/>
                  <a:ext cx="1873740" cy="410369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sz="1400"/>
                    <a:t>電池盒 </a:t>
                  </a:r>
                  <a:endParaRPr lang="en-US" altLang="zh-TW" sz="1400"/>
                </a:p>
              </p:txBody>
            </p:sp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948F59C8-EA5F-49A0-B409-B505481DDEF7}"/>
                    </a:ext>
                  </a:extLst>
                </p:cNvPr>
                <p:cNvSpPr txBox="1"/>
                <p:nvPr/>
              </p:nvSpPr>
              <p:spPr>
                <a:xfrm>
                  <a:off x="455052" y="1142237"/>
                  <a:ext cx="333811" cy="4924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zh-TW"/>
                    <a:t>3</a:t>
                  </a:r>
                  <a:endParaRPr lang="zh-TW" altLang="en-US">
                    <a:cs typeface="Arial"/>
                  </a:endParaRPr>
                </a:p>
              </p:txBody>
            </p:sp>
          </p:grp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42C44A4-02B2-4E49-B0B0-1043606CEAF9}"/>
                  </a:ext>
                </a:extLst>
              </p:cNvPr>
              <p:cNvSpPr/>
              <p:nvPr/>
            </p:nvSpPr>
            <p:spPr>
              <a:xfrm>
                <a:off x="490638" y="991377"/>
                <a:ext cx="3414923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74D9B0EA-7E76-4ECA-B31A-07DB0157E296}"/>
                </a:ext>
              </a:extLst>
            </p:cNvPr>
            <p:cNvGrpSpPr/>
            <p:nvPr/>
          </p:nvGrpSpPr>
          <p:grpSpPr>
            <a:xfrm>
              <a:off x="4801226" y="2027325"/>
              <a:ext cx="2561194" cy="432048"/>
              <a:chOff x="490637" y="991377"/>
              <a:chExt cx="3414924" cy="576064"/>
            </a:xfrm>
          </p:grpSpPr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CB442C20-9A8F-430A-A76A-362D0842BCCB}"/>
                  </a:ext>
                </a:extLst>
              </p:cNvPr>
              <p:cNvGrpSpPr/>
              <p:nvPr/>
            </p:nvGrpSpPr>
            <p:grpSpPr>
              <a:xfrm>
                <a:off x="490637" y="1037630"/>
                <a:ext cx="3333194" cy="492443"/>
                <a:chOff x="388861" y="1112157"/>
                <a:chExt cx="3333194" cy="492443"/>
              </a:xfrm>
            </p:grpSpPr>
            <p:sp>
              <p:nvSpPr>
                <p:cNvPr id="53" name="Round Same Side Corner Rectangle 3">
                  <a:extLst>
                    <a:ext uri="{FF2B5EF4-FFF2-40B4-BE49-F238E27FC236}">
                      <a16:creationId xmlns:a16="http://schemas.microsoft.com/office/drawing/2014/main" id="{632A9FFD-285D-4E85-AEAA-099F850B1A62}"/>
                    </a:ext>
                  </a:extLst>
                </p:cNvPr>
                <p:cNvSpPr/>
                <p:nvPr/>
              </p:nvSpPr>
              <p:spPr>
                <a:xfrm rot="5400000">
                  <a:off x="1967818" y="-194870"/>
                  <a:ext cx="410371" cy="309810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AutoShape 92">
                  <a:extLst>
                    <a:ext uri="{FF2B5EF4-FFF2-40B4-BE49-F238E27FC236}">
                      <a16:creationId xmlns:a16="http://schemas.microsoft.com/office/drawing/2014/main" id="{6D0B82F5-BF15-4744-A971-903BD253229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rgbClr val="FFC000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TextBox 6">
                  <a:extLst>
                    <a:ext uri="{FF2B5EF4-FFF2-40B4-BE49-F238E27FC236}">
                      <a16:creationId xmlns:a16="http://schemas.microsoft.com/office/drawing/2014/main" id="{2E861083-74B6-46D1-A80C-B94CF3133B1F}"/>
                    </a:ext>
                  </a:extLst>
                </p:cNvPr>
                <p:cNvSpPr txBox="1"/>
                <p:nvPr/>
              </p:nvSpPr>
              <p:spPr bwMode="auto">
                <a:xfrm>
                  <a:off x="945797" y="1148752"/>
                  <a:ext cx="1873740" cy="410369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TW" sz="1400"/>
                    <a:t>18650</a:t>
                  </a:r>
                  <a:r>
                    <a:rPr lang="zh-TW" altLang="en-US" sz="1400"/>
                    <a:t>電池</a:t>
                  </a:r>
                  <a:endParaRPr lang="en-US" altLang="zh-TW" sz="1400"/>
                </a:p>
              </p:txBody>
            </p:sp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4855E40B-2D6B-4D2C-8A4B-6886293FED86}"/>
                    </a:ext>
                  </a:extLst>
                </p:cNvPr>
                <p:cNvSpPr txBox="1"/>
                <p:nvPr/>
              </p:nvSpPr>
              <p:spPr>
                <a:xfrm>
                  <a:off x="475104" y="1112157"/>
                  <a:ext cx="273653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zh-TW"/>
                    <a:t>1</a:t>
                  </a:r>
                  <a:endParaRPr lang="zh-TW" altLang="en-US"/>
                </a:p>
              </p:txBody>
            </p:sp>
          </p:grp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2F943DE-894C-4AB1-9371-F602F504793A}"/>
                  </a:ext>
                </a:extLst>
              </p:cNvPr>
              <p:cNvSpPr/>
              <p:nvPr/>
            </p:nvSpPr>
            <p:spPr>
              <a:xfrm>
                <a:off x="490638" y="991377"/>
                <a:ext cx="3414923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377637EB-78F7-41C6-831B-DE875E1639FB}"/>
                </a:ext>
              </a:extLst>
            </p:cNvPr>
            <p:cNvGrpSpPr/>
            <p:nvPr/>
          </p:nvGrpSpPr>
          <p:grpSpPr>
            <a:xfrm>
              <a:off x="4801226" y="2462798"/>
              <a:ext cx="2561194" cy="432048"/>
              <a:chOff x="490637" y="991377"/>
              <a:chExt cx="3414924" cy="576064"/>
            </a:xfrm>
          </p:grpSpPr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EB1C0C6F-9F2C-4B86-B902-8058B7CB3187}"/>
                  </a:ext>
                </a:extLst>
              </p:cNvPr>
              <p:cNvGrpSpPr/>
              <p:nvPr/>
            </p:nvGrpSpPr>
            <p:grpSpPr>
              <a:xfrm>
                <a:off x="490637" y="1027604"/>
                <a:ext cx="3333194" cy="492971"/>
                <a:chOff x="388861" y="1102131"/>
                <a:chExt cx="3333194" cy="492971"/>
              </a:xfrm>
            </p:grpSpPr>
            <p:sp>
              <p:nvSpPr>
                <p:cNvPr id="60" name="Round Same Side Corner Rectangle 3">
                  <a:extLst>
                    <a:ext uri="{FF2B5EF4-FFF2-40B4-BE49-F238E27FC236}">
                      <a16:creationId xmlns:a16="http://schemas.microsoft.com/office/drawing/2014/main" id="{E530ACAF-EA35-4437-B5F6-EDB52D52B768}"/>
                    </a:ext>
                  </a:extLst>
                </p:cNvPr>
                <p:cNvSpPr/>
                <p:nvPr/>
              </p:nvSpPr>
              <p:spPr>
                <a:xfrm rot="5400000">
                  <a:off x="1967818" y="-194870"/>
                  <a:ext cx="410371" cy="309810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AutoShape 92">
                  <a:extLst>
                    <a:ext uri="{FF2B5EF4-FFF2-40B4-BE49-F238E27FC236}">
                      <a16:creationId xmlns:a16="http://schemas.microsoft.com/office/drawing/2014/main" id="{5B948E28-0D71-40ED-8A3B-37345EBCF22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rgbClr val="FFC000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TextBox 6">
                  <a:extLst>
                    <a:ext uri="{FF2B5EF4-FFF2-40B4-BE49-F238E27FC236}">
                      <a16:creationId xmlns:a16="http://schemas.microsoft.com/office/drawing/2014/main" id="{D6B8739F-B426-4EA5-BDB7-43562B3E14DC}"/>
                    </a:ext>
                  </a:extLst>
                </p:cNvPr>
                <p:cNvSpPr txBox="1"/>
                <p:nvPr/>
              </p:nvSpPr>
              <p:spPr bwMode="auto">
                <a:xfrm>
                  <a:off x="945797" y="1148752"/>
                  <a:ext cx="1873740" cy="410369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sz="1400"/>
                    <a:t>接頭線</a:t>
                  </a:r>
                  <a:endParaRPr lang="en-US" altLang="zh-TW" sz="1400"/>
                </a:p>
              </p:txBody>
            </p:sp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24713E8B-FE96-4E30-971B-DA0311668D58}"/>
                    </a:ext>
                  </a:extLst>
                </p:cNvPr>
                <p:cNvSpPr txBox="1"/>
                <p:nvPr/>
              </p:nvSpPr>
              <p:spPr>
                <a:xfrm>
                  <a:off x="455052" y="1102131"/>
                  <a:ext cx="353863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zh-TW"/>
                    <a:t>2</a:t>
                  </a:r>
                  <a:endParaRPr lang="zh-TW" altLang="en-US"/>
                </a:p>
              </p:txBody>
            </p:sp>
          </p:grp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97EF092-57D6-453B-AFAF-A14E6CFDEEC3}"/>
                  </a:ext>
                </a:extLst>
              </p:cNvPr>
              <p:cNvSpPr/>
              <p:nvPr/>
            </p:nvSpPr>
            <p:spPr>
              <a:xfrm>
                <a:off x="490638" y="991377"/>
                <a:ext cx="3414923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B9D234-2AEB-CA2A-59D0-141C20E760FB}"/>
              </a:ext>
            </a:extLst>
          </p:cNvPr>
          <p:cNvSpPr>
            <a:spLocks noGrp="1"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err="1">
                <a:cs typeface="Arial"/>
              </a:rPr>
              <a:t>改裝自走車</a:t>
            </a:r>
          </a:p>
        </p:txBody>
      </p:sp>
      <p:grpSp>
        <p:nvGrpSpPr>
          <p:cNvPr id="18" name="群組 39">
            <a:extLst>
              <a:ext uri="{FF2B5EF4-FFF2-40B4-BE49-F238E27FC236}">
                <a16:creationId xmlns:a16="http://schemas.microsoft.com/office/drawing/2014/main" id="{613E573C-651F-7D68-A582-3CB579EAF948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14" name="Round Same Side Corner Rectangle 3">
              <a:extLst>
                <a:ext uri="{FF2B5EF4-FFF2-40B4-BE49-F238E27FC236}">
                  <a16:creationId xmlns:a16="http://schemas.microsoft.com/office/drawing/2014/main" id="{B3170A4D-A14B-8730-F56D-0C5CA31506A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05442713-2CE9-4F57-E818-B46912B2DF05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DCA4008-D2FC-B6A4-98A5-533FBFF17ABA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7" name="圖片版面配置區 7">
              <a:extLst>
                <a:ext uri="{FF2B5EF4-FFF2-40B4-BE49-F238E27FC236}">
                  <a16:creationId xmlns:a16="http://schemas.microsoft.com/office/drawing/2014/main" id="{3E4D499A-0D2B-B558-881F-B7FFF4EA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992662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floor with white lines&#10;&#10;自動產生的描述">
            <a:extLst>
              <a:ext uri="{FF2B5EF4-FFF2-40B4-BE49-F238E27FC236}">
                <a16:creationId xmlns:a16="http://schemas.microsoft.com/office/drawing/2014/main" id="{91F1273C-8FBE-4433-7DFB-9FC12573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87" y="3294212"/>
            <a:ext cx="1524000" cy="1143000"/>
          </a:xfrm>
          <a:prstGeom prst="rect">
            <a:avLst/>
          </a:prstGeom>
        </p:spPr>
      </p:pic>
      <p:pic>
        <p:nvPicPr>
          <p:cNvPr id="6" name="Picture 5" descr="A black tarp with white lines&#10;&#10;自動產生的描述">
            <a:extLst>
              <a:ext uri="{FF2B5EF4-FFF2-40B4-BE49-F238E27FC236}">
                <a16:creationId xmlns:a16="http://schemas.microsoft.com/office/drawing/2014/main" id="{BF9B4239-AD43-3F23-08B8-8226FD86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990" y="3294212"/>
            <a:ext cx="1524000" cy="1143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781E6E-ECF8-4D69-A2BF-D3AB98CEAC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028"/>
          <a:stretch/>
        </p:blipFill>
        <p:spPr>
          <a:xfrm>
            <a:off x="662413" y="1360006"/>
            <a:ext cx="2879434" cy="3338428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34FC385-BF37-4D4D-989E-24528BE29578}"/>
              </a:ext>
            </a:extLst>
          </p:cNvPr>
          <p:cNvCxnSpPr>
            <a:cxnSpLocks/>
          </p:cNvCxnSpPr>
          <p:nvPr/>
        </p:nvCxnSpPr>
        <p:spPr>
          <a:xfrm>
            <a:off x="2621916" y="2055613"/>
            <a:ext cx="1435008" cy="53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F375667-9AFF-4684-8654-34EC8A0C6EF5}"/>
              </a:ext>
            </a:extLst>
          </p:cNvPr>
          <p:cNvCxnSpPr>
            <a:cxnSpLocks/>
          </p:cNvCxnSpPr>
          <p:nvPr/>
        </p:nvCxnSpPr>
        <p:spPr>
          <a:xfrm flipV="1">
            <a:off x="2847337" y="2169197"/>
            <a:ext cx="1208716" cy="635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9C27302-1250-4DDE-9ADB-2E24CFC480AE}"/>
              </a:ext>
            </a:extLst>
          </p:cNvPr>
          <p:cNvGrpSpPr/>
          <p:nvPr/>
        </p:nvGrpSpPr>
        <p:grpSpPr>
          <a:xfrm>
            <a:off x="4278324" y="1881165"/>
            <a:ext cx="4580284" cy="576064"/>
            <a:chOff x="490637" y="991377"/>
            <a:chExt cx="4580284" cy="576064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5EC492F6-1651-4018-BE71-9B4CE123C1AA}"/>
                </a:ext>
              </a:extLst>
            </p:cNvPr>
            <p:cNvGrpSpPr/>
            <p:nvPr/>
          </p:nvGrpSpPr>
          <p:grpSpPr>
            <a:xfrm>
              <a:off x="490637" y="1050391"/>
              <a:ext cx="4580284" cy="470184"/>
              <a:chOff x="388861" y="1124918"/>
              <a:chExt cx="4580284" cy="470184"/>
            </a:xfrm>
          </p:grpSpPr>
          <p:sp>
            <p:nvSpPr>
              <p:cNvPr id="50" name="Round Same Side Corner Rectangle 3">
                <a:extLst>
                  <a:ext uri="{FF2B5EF4-FFF2-40B4-BE49-F238E27FC236}">
                    <a16:creationId xmlns:a16="http://schemas.microsoft.com/office/drawing/2014/main" id="{5B4401FB-32DD-45A0-B8C5-438F590BCB72}"/>
                  </a:ext>
                </a:extLst>
              </p:cNvPr>
              <p:cNvSpPr/>
              <p:nvPr/>
            </p:nvSpPr>
            <p:spPr>
              <a:xfrm rot="5400000">
                <a:off x="2621387" y="-811409"/>
                <a:ext cx="352677" cy="434283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AutoShape 92">
                <a:extLst>
                  <a:ext uri="{FF2B5EF4-FFF2-40B4-BE49-F238E27FC236}">
                    <a16:creationId xmlns:a16="http://schemas.microsoft.com/office/drawing/2014/main" id="{F363775C-0F03-4E93-8E7C-7CCEF88F6B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388861" y="1124918"/>
                <a:ext cx="470184" cy="47018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6">
                <a:extLst>
                  <a:ext uri="{FF2B5EF4-FFF2-40B4-BE49-F238E27FC236}">
                    <a16:creationId xmlns:a16="http://schemas.microsoft.com/office/drawing/2014/main" id="{D3C23BCF-E503-4EE7-8DBB-48CBC6655B5B}"/>
                  </a:ext>
                </a:extLst>
              </p:cNvPr>
              <p:cNvSpPr txBox="1"/>
              <p:nvPr/>
            </p:nvSpPr>
            <p:spPr bwMode="auto">
              <a:xfrm>
                <a:off x="945796" y="1200048"/>
                <a:ext cx="3879447" cy="307777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TW" altLang="en-US" sz="1400" b="1">
                    <a:solidFill>
                      <a:schemeClr val="bg1"/>
                    </a:solidFill>
                    <a:cs typeface="Arial" pitchFamily="34" charset="0"/>
                  </a:rPr>
                  <a:t>增加墊片使鏡片更朝下</a:t>
                </a:r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13C2978-094A-4A46-87DC-B116770435DB}"/>
                  </a:ext>
                </a:extLst>
              </p:cNvPr>
              <p:cNvSpPr txBox="1"/>
              <p:nvPr/>
            </p:nvSpPr>
            <p:spPr>
              <a:xfrm>
                <a:off x="464151" y="1178671"/>
                <a:ext cx="273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1</a:t>
                </a:r>
                <a:endParaRPr lang="zh-TW" altLang="en-US"/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C582EE3-942F-45B8-A623-455E1FEE6C33}"/>
                </a:ext>
              </a:extLst>
            </p:cNvPr>
            <p:cNvSpPr/>
            <p:nvPr/>
          </p:nvSpPr>
          <p:spPr>
            <a:xfrm>
              <a:off x="490637" y="991377"/>
              <a:ext cx="4580284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D197AE-D75D-3E57-3ED8-560D8C5CB525}"/>
              </a:ext>
            </a:extLst>
          </p:cNvPr>
          <p:cNvSpPr>
            <a:spLocks noGrp="1"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err="1">
                <a:cs typeface="Arial"/>
              </a:rPr>
              <a:t>改裝自走車</a:t>
            </a:r>
          </a:p>
        </p:txBody>
      </p:sp>
      <p:grpSp>
        <p:nvGrpSpPr>
          <p:cNvPr id="18" name="群組 39">
            <a:extLst>
              <a:ext uri="{FF2B5EF4-FFF2-40B4-BE49-F238E27FC236}">
                <a16:creationId xmlns:a16="http://schemas.microsoft.com/office/drawing/2014/main" id="{8BED3CC3-4017-3A7B-8357-BD192DB50D70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14" name="Round Same Side Corner Rectangle 3">
              <a:extLst>
                <a:ext uri="{FF2B5EF4-FFF2-40B4-BE49-F238E27FC236}">
                  <a16:creationId xmlns:a16="http://schemas.microsoft.com/office/drawing/2014/main" id="{9D11761B-5A43-98E0-7C6D-0B1F051B691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E0EDF0F5-4BA0-9056-F64E-921460786F59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71DBFC8-3660-E494-10EB-9D9B51A5A422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7" name="圖片版面配置區 7">
              <a:extLst>
                <a:ext uri="{FF2B5EF4-FFF2-40B4-BE49-F238E27FC236}">
                  <a16:creationId xmlns:a16="http://schemas.microsoft.com/office/drawing/2014/main" id="{85FF7ECB-D090-43C8-0587-646E4D95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3B06F6-9A67-A081-7154-5727FA761D23}"/>
              </a:ext>
            </a:extLst>
          </p:cNvPr>
          <p:cNvCxnSpPr/>
          <p:nvPr/>
        </p:nvCxnSpPr>
        <p:spPr>
          <a:xfrm>
            <a:off x="4470639" y="3591824"/>
            <a:ext cx="3620937" cy="862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F481D0-95F5-4BC7-4D03-20678A6DDE00}"/>
              </a:ext>
            </a:extLst>
          </p:cNvPr>
          <p:cNvSpPr txBox="1"/>
          <p:nvPr/>
        </p:nvSpPr>
        <p:spPr>
          <a:xfrm>
            <a:off x="4922379" y="2839209"/>
            <a:ext cx="10634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cs typeface="Arial"/>
              </a:rPr>
              <a:t>改造前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3B98B-885F-ECF2-D08A-314DF4C6568C}"/>
              </a:ext>
            </a:extLst>
          </p:cNvPr>
          <p:cNvSpPr txBox="1"/>
          <p:nvPr/>
        </p:nvSpPr>
        <p:spPr>
          <a:xfrm>
            <a:off x="6777058" y="2839209"/>
            <a:ext cx="10634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cs typeface="Arial"/>
              </a:rPr>
              <a:t>改造後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11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3E08E2-107E-493C-A6C4-51D51795D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5" r="15061" b="10981"/>
          <a:stretch/>
        </p:blipFill>
        <p:spPr>
          <a:xfrm>
            <a:off x="406703" y="1184782"/>
            <a:ext cx="3604204" cy="3604204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77CAF8B4-FABD-40AF-81CE-C4654B701C16}"/>
              </a:ext>
            </a:extLst>
          </p:cNvPr>
          <p:cNvGrpSpPr/>
          <p:nvPr/>
        </p:nvGrpSpPr>
        <p:grpSpPr>
          <a:xfrm>
            <a:off x="4154809" y="1912345"/>
            <a:ext cx="4580284" cy="1760944"/>
            <a:chOff x="670746" y="1081432"/>
            <a:chExt cx="4580284" cy="1760944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F3D04BB-F7F3-4190-9562-85DE60536077}"/>
                </a:ext>
              </a:extLst>
            </p:cNvPr>
            <p:cNvGrpSpPr/>
            <p:nvPr/>
          </p:nvGrpSpPr>
          <p:grpSpPr>
            <a:xfrm>
              <a:off x="670746" y="1081432"/>
              <a:ext cx="4580284" cy="576064"/>
              <a:chOff x="490637" y="991377"/>
              <a:chExt cx="4580284" cy="576064"/>
            </a:xfrm>
          </p:grpSpPr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CB3E6199-EA8C-4A6E-8413-16CF78D94CFA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4580284" cy="470184"/>
                <a:chOff x="388861" y="1124918"/>
                <a:chExt cx="4580284" cy="470184"/>
              </a:xfrm>
            </p:grpSpPr>
            <p:sp>
              <p:nvSpPr>
                <p:cNvPr id="45" name="Round Same Side Corner Rectangle 3">
                  <a:extLst>
                    <a:ext uri="{FF2B5EF4-FFF2-40B4-BE49-F238E27FC236}">
                      <a16:creationId xmlns:a16="http://schemas.microsoft.com/office/drawing/2014/main" id="{DCE05B42-D9F5-4757-BD19-B9A36F5793B6}"/>
                    </a:ext>
                  </a:extLst>
                </p:cNvPr>
                <p:cNvSpPr/>
                <p:nvPr/>
              </p:nvSpPr>
              <p:spPr>
                <a:xfrm rot="5400000">
                  <a:off x="2621387" y="-811409"/>
                  <a:ext cx="352677" cy="434283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AutoShape 92">
                  <a:extLst>
                    <a:ext uri="{FF2B5EF4-FFF2-40B4-BE49-F238E27FC236}">
                      <a16:creationId xmlns:a16="http://schemas.microsoft.com/office/drawing/2014/main" id="{9BFDFD93-1685-408C-AA56-54D28468564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6">
                  <a:extLst>
                    <a:ext uri="{FF2B5EF4-FFF2-40B4-BE49-F238E27FC236}">
                      <a16:creationId xmlns:a16="http://schemas.microsoft.com/office/drawing/2014/main" id="{CCD0A10C-31C8-4D2C-BA1A-8C8C50BD09AF}"/>
                    </a:ext>
                  </a:extLst>
                </p:cNvPr>
                <p:cNvSpPr txBox="1"/>
                <p:nvPr/>
              </p:nvSpPr>
              <p:spPr bwMode="auto">
                <a:xfrm>
                  <a:off x="945796" y="1200048"/>
                  <a:ext cx="3879447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 b="1">
                      <a:solidFill>
                        <a:schemeClr val="bg1"/>
                      </a:solidFill>
                      <a:cs typeface="Arial" pitchFamily="34" charset="0"/>
                    </a:rPr>
                    <a:t>將鏡頭朝下</a:t>
                  </a:r>
                  <a:endParaRPr lang="en-US" altLang="ko-KR" sz="14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E62DBB44-0FA9-44FF-9B6F-22F5E06854DB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1</a:t>
                  </a:r>
                  <a:endParaRPr lang="zh-TW" altLang="en-US"/>
                </a:p>
              </p:txBody>
            </p:sp>
          </p:grp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F0D8AD6-D54C-42DF-83D2-411CB9F895D5}"/>
                  </a:ext>
                </a:extLst>
              </p:cNvPr>
              <p:cNvSpPr/>
              <p:nvPr/>
            </p:nvSpPr>
            <p:spPr>
              <a:xfrm>
                <a:off x="490637" y="991377"/>
                <a:ext cx="4580284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62202C8-0278-41A9-B460-DB688D7F57D3}"/>
                </a:ext>
              </a:extLst>
            </p:cNvPr>
            <p:cNvGrpSpPr/>
            <p:nvPr/>
          </p:nvGrpSpPr>
          <p:grpSpPr>
            <a:xfrm>
              <a:off x="670746" y="1673872"/>
              <a:ext cx="4580284" cy="576064"/>
              <a:chOff x="490637" y="991377"/>
              <a:chExt cx="4580284" cy="576064"/>
            </a:xfrm>
          </p:grpSpPr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AAE578FE-5C4D-4B7C-B4C6-3F8EE365BCFA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4580284" cy="470184"/>
                <a:chOff x="388861" y="1124918"/>
                <a:chExt cx="4580284" cy="470184"/>
              </a:xfrm>
            </p:grpSpPr>
            <p:sp>
              <p:nvSpPr>
                <p:cNvPr id="39" name="Round Same Side Corner Rectangle 3">
                  <a:extLst>
                    <a:ext uri="{FF2B5EF4-FFF2-40B4-BE49-F238E27FC236}">
                      <a16:creationId xmlns:a16="http://schemas.microsoft.com/office/drawing/2014/main" id="{9941201F-24DB-4B6D-B968-B52CECED4E97}"/>
                    </a:ext>
                  </a:extLst>
                </p:cNvPr>
                <p:cNvSpPr/>
                <p:nvPr/>
              </p:nvSpPr>
              <p:spPr>
                <a:xfrm rot="5400000">
                  <a:off x="2621387" y="-811409"/>
                  <a:ext cx="352677" cy="434283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AutoShape 92">
                  <a:extLst>
                    <a:ext uri="{FF2B5EF4-FFF2-40B4-BE49-F238E27FC236}">
                      <a16:creationId xmlns:a16="http://schemas.microsoft.com/office/drawing/2014/main" id="{E25FB01A-DF6B-48B8-B339-76C489F567E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TextBox 6">
                  <a:extLst>
                    <a:ext uri="{FF2B5EF4-FFF2-40B4-BE49-F238E27FC236}">
                      <a16:creationId xmlns:a16="http://schemas.microsoft.com/office/drawing/2014/main" id="{77484B35-2A1C-492B-83B0-3D7CA5FFBA94}"/>
                    </a:ext>
                  </a:extLst>
                </p:cNvPr>
                <p:cNvSpPr txBox="1"/>
                <p:nvPr/>
              </p:nvSpPr>
              <p:spPr bwMode="auto">
                <a:xfrm>
                  <a:off x="945796" y="1200048"/>
                  <a:ext cx="3879447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 b="1">
                      <a:solidFill>
                        <a:schemeClr val="bg1"/>
                      </a:solidFill>
                      <a:cs typeface="Arial" pitchFamily="34" charset="0"/>
                    </a:rPr>
                    <a:t>改裝電池組</a:t>
                  </a:r>
                  <a:endParaRPr lang="en-US" altLang="ko-KR" sz="14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070A7FF-DB9B-4CDC-9660-CA7B003D3744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2</a:t>
                  </a:r>
                  <a:endParaRPr lang="zh-TW" altLang="en-US"/>
                </a:p>
              </p:txBody>
            </p:sp>
          </p:grp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DCDBA1E-BB23-4B22-B4DE-8F3B507E6F7D}"/>
                  </a:ext>
                </a:extLst>
              </p:cNvPr>
              <p:cNvSpPr/>
              <p:nvPr/>
            </p:nvSpPr>
            <p:spPr>
              <a:xfrm>
                <a:off x="490637" y="991377"/>
                <a:ext cx="4580284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37EBA038-0653-4DED-862E-4BFC15527E24}"/>
                </a:ext>
              </a:extLst>
            </p:cNvPr>
            <p:cNvGrpSpPr/>
            <p:nvPr/>
          </p:nvGrpSpPr>
          <p:grpSpPr>
            <a:xfrm>
              <a:off x="670746" y="2266312"/>
              <a:ext cx="4580284" cy="576064"/>
              <a:chOff x="490637" y="991377"/>
              <a:chExt cx="4580284" cy="576064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27E4C3FC-4246-4D9A-A6A6-EFB97382B6F1}"/>
                  </a:ext>
                </a:extLst>
              </p:cNvPr>
              <p:cNvGrpSpPr/>
              <p:nvPr/>
            </p:nvGrpSpPr>
            <p:grpSpPr>
              <a:xfrm>
                <a:off x="490637" y="1050391"/>
                <a:ext cx="4580284" cy="470184"/>
                <a:chOff x="388861" y="1124918"/>
                <a:chExt cx="4580284" cy="470184"/>
              </a:xfrm>
            </p:grpSpPr>
            <p:sp>
              <p:nvSpPr>
                <p:cNvPr id="33" name="Round Same Side Corner Rectangle 3">
                  <a:extLst>
                    <a:ext uri="{FF2B5EF4-FFF2-40B4-BE49-F238E27FC236}">
                      <a16:creationId xmlns:a16="http://schemas.microsoft.com/office/drawing/2014/main" id="{E9920248-9C84-4F79-B7C5-DC7068EFB6D3}"/>
                    </a:ext>
                  </a:extLst>
                </p:cNvPr>
                <p:cNvSpPr/>
                <p:nvPr/>
              </p:nvSpPr>
              <p:spPr>
                <a:xfrm rot="5400000">
                  <a:off x="2621387" y="-811409"/>
                  <a:ext cx="352677" cy="434283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AutoShape 92">
                  <a:extLst>
                    <a:ext uri="{FF2B5EF4-FFF2-40B4-BE49-F238E27FC236}">
                      <a16:creationId xmlns:a16="http://schemas.microsoft.com/office/drawing/2014/main" id="{48F2383B-1B82-40AB-A720-47EF644A968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00000" flipH="1">
                  <a:off x="388861" y="1124918"/>
                  <a:ext cx="470184" cy="470184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accent1"/>
                  </a:solidFill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TextBox 6">
                  <a:extLst>
                    <a:ext uri="{FF2B5EF4-FFF2-40B4-BE49-F238E27FC236}">
                      <a16:creationId xmlns:a16="http://schemas.microsoft.com/office/drawing/2014/main" id="{B2F8FC9C-79AA-45A9-AB7F-D4CB4C5C83A3}"/>
                    </a:ext>
                  </a:extLst>
                </p:cNvPr>
                <p:cNvSpPr txBox="1"/>
                <p:nvPr/>
              </p:nvSpPr>
              <p:spPr bwMode="auto">
                <a:xfrm>
                  <a:off x="945796" y="1200048"/>
                  <a:ext cx="3879447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zh-TW" altLang="en-US" sz="1400" b="1">
                      <a:solidFill>
                        <a:schemeClr val="bg1"/>
                      </a:solidFill>
                      <a:cs typeface="Arial" pitchFamily="34" charset="0"/>
                    </a:rPr>
                    <a:t>改裝按鈕</a:t>
                  </a:r>
                  <a:endParaRPr lang="en-US" altLang="ko-KR" sz="14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FB637AF2-5566-42FC-B727-2BFF1E0390FE}"/>
                    </a:ext>
                  </a:extLst>
                </p:cNvPr>
                <p:cNvSpPr txBox="1"/>
                <p:nvPr/>
              </p:nvSpPr>
              <p:spPr>
                <a:xfrm>
                  <a:off x="464151" y="1178671"/>
                  <a:ext cx="2736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3</a:t>
                  </a:r>
                  <a:endParaRPr lang="zh-TW" altLang="en-US"/>
                </a:p>
              </p:txBody>
            </p:sp>
          </p:grp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6528AB7-D1E6-49A4-A0C3-BFDF2BE3AECB}"/>
                  </a:ext>
                </a:extLst>
              </p:cNvPr>
              <p:cNvSpPr/>
              <p:nvPr/>
            </p:nvSpPr>
            <p:spPr>
              <a:xfrm>
                <a:off x="490637" y="991377"/>
                <a:ext cx="4580284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E3C9ABF-8DDC-1633-B761-1B18E0B90B60}"/>
              </a:ext>
            </a:extLst>
          </p:cNvPr>
          <p:cNvSpPr>
            <a:spLocks noGrp="1"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err="1">
                <a:cs typeface="Arial"/>
              </a:rPr>
              <a:t>改裝自走車</a:t>
            </a:r>
          </a:p>
        </p:txBody>
      </p:sp>
      <p:grpSp>
        <p:nvGrpSpPr>
          <p:cNvPr id="20" name="群組 39">
            <a:extLst>
              <a:ext uri="{FF2B5EF4-FFF2-40B4-BE49-F238E27FC236}">
                <a16:creationId xmlns:a16="http://schemas.microsoft.com/office/drawing/2014/main" id="{BF691499-7625-EF92-C537-250EF0128A72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14" name="Round Same Side Corner Rectangle 3">
              <a:extLst>
                <a:ext uri="{FF2B5EF4-FFF2-40B4-BE49-F238E27FC236}">
                  <a16:creationId xmlns:a16="http://schemas.microsoft.com/office/drawing/2014/main" id="{2E0340EC-C6A4-73BB-6CBA-1913F8C87A6A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951D91FF-0C92-9A0B-AA16-F2B6F4D0ED1D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18" name="文字方塊 15">
              <a:extLst>
                <a:ext uri="{FF2B5EF4-FFF2-40B4-BE49-F238E27FC236}">
                  <a16:creationId xmlns:a16="http://schemas.microsoft.com/office/drawing/2014/main" id="{383BE936-CE92-DEDD-8D96-5A031085DE44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9" name="圖片版面配置區 7">
              <a:extLst>
                <a:ext uri="{FF2B5EF4-FFF2-40B4-BE49-F238E27FC236}">
                  <a16:creationId xmlns:a16="http://schemas.microsoft.com/office/drawing/2014/main" id="{8F577BA7-D129-C5E0-C8CD-47532A08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1712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8965" y="176886"/>
            <a:ext cx="2638757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2231837" y="321656"/>
            <a:ext cx="436665" cy="2766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AutoShape 92"/>
          <p:cNvSpPr>
            <a:spLocks noChangeAspect="1" noChangeArrowheads="1"/>
          </p:cNvSpPr>
          <p:nvPr/>
        </p:nvSpPr>
        <p:spPr bwMode="auto">
          <a:xfrm rot="16200000" flipH="1">
            <a:off x="772956" y="1413801"/>
            <a:ext cx="582156" cy="58215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089" y="1550989"/>
            <a:ext cx="575891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62522" y="1528083"/>
            <a:ext cx="2370871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600" b="1">
                <a:cs typeface="Arial" pitchFamily="34" charset="0"/>
              </a:rPr>
              <a:t>主題簡介</a:t>
            </a:r>
            <a:endParaRPr lang="en-US" altLang="zh-TW" sz="1600" b="1">
              <a:cs typeface="Arial" pitchFamily="34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rot="5400000">
            <a:off x="2231837" y="1149580"/>
            <a:ext cx="436665" cy="2766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AutoShape 92"/>
          <p:cNvSpPr>
            <a:spLocks noChangeAspect="1" noChangeArrowheads="1"/>
          </p:cNvSpPr>
          <p:nvPr/>
        </p:nvSpPr>
        <p:spPr bwMode="auto">
          <a:xfrm rot="16200000" flipH="1">
            <a:off x="772956" y="2241726"/>
            <a:ext cx="582156" cy="58215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089" y="2378914"/>
            <a:ext cx="575891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2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1462523" y="2356009"/>
            <a:ext cx="2370870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600" b="1">
                <a:cs typeface="Arial" pitchFamily="34" charset="0"/>
              </a:rPr>
              <a:t>架構、流程、硬體介紹</a:t>
            </a:r>
            <a:endParaRPr lang="en-US" altLang="ko-KR" sz="1600" b="1">
              <a:cs typeface="Arial" pitchFamily="34" charset="0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5400000">
            <a:off x="2231837" y="1977505"/>
            <a:ext cx="436665" cy="2766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772956" y="3069651"/>
            <a:ext cx="582156" cy="58215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6089" y="3206839"/>
            <a:ext cx="575891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3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462523" y="3183933"/>
            <a:ext cx="2257500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600" b="1">
                <a:cs typeface="Arial" pitchFamily="34" charset="0"/>
              </a:rPr>
              <a:t>成果展示</a:t>
            </a:r>
            <a:endParaRPr lang="en-US" altLang="ko-KR" sz="1600" b="1">
              <a:cs typeface="Arial" pitchFamily="34" charset="0"/>
            </a:endParaRPr>
          </a:p>
        </p:txBody>
      </p:sp>
      <p:sp>
        <p:nvSpPr>
          <p:cNvPr id="25" name="Round Same Side Corner Rectangle 24"/>
          <p:cNvSpPr/>
          <p:nvPr/>
        </p:nvSpPr>
        <p:spPr>
          <a:xfrm rot="5400000">
            <a:off x="6377382" y="-823394"/>
            <a:ext cx="384922" cy="37490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AutoShape 92"/>
          <p:cNvSpPr>
            <a:spLocks noChangeAspect="1" noChangeArrowheads="1"/>
          </p:cNvSpPr>
          <p:nvPr/>
        </p:nvSpPr>
        <p:spPr bwMode="auto">
          <a:xfrm rot="16200000" flipH="1">
            <a:off x="4436188" y="794522"/>
            <a:ext cx="513172" cy="51317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38950" y="895297"/>
            <a:ext cx="507648" cy="311618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zh-TW" sz="2000" b="1">
                <a:solidFill>
                  <a:schemeClr val="accent4"/>
                </a:solidFill>
                <a:cs typeface="Arial" pitchFamily="34" charset="0"/>
              </a:rPr>
              <a:t>5</a:t>
            </a:r>
            <a:endParaRPr lang="en-US" altLang="ko-KR" sz="20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5044042" y="875203"/>
            <a:ext cx="3243122" cy="338554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600" b="1">
                <a:cs typeface="Arial"/>
              </a:rPr>
              <a:t>前端 Web D</a:t>
            </a:r>
            <a:r>
              <a:rPr lang="en-US" altLang="zh-TW" sz="1600" b="1">
                <a:cs typeface="Arial"/>
              </a:rPr>
              <a:t>e</a:t>
            </a:r>
            <a:r>
              <a:rPr lang="zh-TW" altLang="en-US" sz="1600" b="1">
                <a:cs typeface="Arial"/>
              </a:rPr>
              <a:t>sign</a:t>
            </a:r>
            <a:r>
              <a:rPr lang="en-US" altLang="zh-TW" sz="1600" b="1">
                <a:cs typeface="Arial"/>
              </a:rPr>
              <a:t> </a:t>
            </a:r>
            <a:endParaRPr lang="en-US" altLang="ko-KR" sz="1600" b="1"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18798" y="1289504"/>
            <a:ext cx="3525547" cy="2658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HTML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、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CSS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、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</a:p>
        </p:txBody>
      </p:sp>
      <p:sp>
        <p:nvSpPr>
          <p:cNvPr id="84" name="Round Same Side Corner Rectangle 3">
            <a:extLst>
              <a:ext uri="{FF2B5EF4-FFF2-40B4-BE49-F238E27FC236}">
                <a16:creationId xmlns:a16="http://schemas.microsoft.com/office/drawing/2014/main" id="{95411330-40B2-3B4D-497F-55E9958B8E66}"/>
              </a:ext>
            </a:extLst>
          </p:cNvPr>
          <p:cNvSpPr/>
          <p:nvPr/>
        </p:nvSpPr>
        <p:spPr>
          <a:xfrm rot="5400000">
            <a:off x="6377382" y="-41970"/>
            <a:ext cx="384922" cy="37490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AutoShape 92">
            <a:extLst>
              <a:ext uri="{FF2B5EF4-FFF2-40B4-BE49-F238E27FC236}">
                <a16:creationId xmlns:a16="http://schemas.microsoft.com/office/drawing/2014/main" id="{F10EAB8E-3187-1CC7-4A71-D961F986406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436188" y="1575946"/>
            <a:ext cx="513172" cy="51317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>
              <a:solidFill>
                <a:schemeClr val="bg1"/>
              </a:solidFill>
            </a:endParaRPr>
          </a:p>
        </p:txBody>
      </p:sp>
      <p:sp>
        <p:nvSpPr>
          <p:cNvPr id="86" name="TextBox 5">
            <a:extLst>
              <a:ext uri="{FF2B5EF4-FFF2-40B4-BE49-F238E27FC236}">
                <a16:creationId xmlns:a16="http://schemas.microsoft.com/office/drawing/2014/main" id="{E13CE22F-C7D4-262E-0CE3-1EF503910231}"/>
              </a:ext>
            </a:extLst>
          </p:cNvPr>
          <p:cNvSpPr txBox="1"/>
          <p:nvPr/>
        </p:nvSpPr>
        <p:spPr>
          <a:xfrm>
            <a:off x="4438950" y="1678640"/>
            <a:ext cx="50764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zh-TW" sz="2000" b="1">
                <a:solidFill>
                  <a:schemeClr val="accent1"/>
                </a:solidFill>
                <a:cs typeface="Arial" pitchFamily="34" charset="0"/>
              </a:rPr>
              <a:t>6</a:t>
            </a:r>
            <a:endParaRPr lang="en-US" altLang="ko-KR" sz="2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7" name="TextBox 6">
            <a:extLst>
              <a:ext uri="{FF2B5EF4-FFF2-40B4-BE49-F238E27FC236}">
                <a16:creationId xmlns:a16="http://schemas.microsoft.com/office/drawing/2014/main" id="{07339511-85D5-00B4-0290-F2629EC9B4F1}"/>
              </a:ext>
            </a:extLst>
          </p:cNvPr>
          <p:cNvSpPr txBox="1"/>
          <p:nvPr/>
        </p:nvSpPr>
        <p:spPr bwMode="auto">
          <a:xfrm>
            <a:off x="5044042" y="1656626"/>
            <a:ext cx="3243122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600" b="1">
                <a:cs typeface="Arial" pitchFamily="34" charset="0"/>
              </a:rPr>
              <a:t>後端 </a:t>
            </a:r>
            <a:r>
              <a:rPr lang="en-US" altLang="zh-TW" sz="1600" b="1">
                <a:cs typeface="Arial" pitchFamily="34" charset="0"/>
              </a:rPr>
              <a:t>Web Server</a:t>
            </a:r>
            <a:endParaRPr lang="en-US" altLang="ko-KR" sz="1600" b="1">
              <a:cs typeface="Arial" pitchFamily="34" charset="0"/>
            </a:endParaRPr>
          </a:p>
        </p:txBody>
      </p:sp>
      <p:sp>
        <p:nvSpPr>
          <p:cNvPr id="65" name="TextBox 13">
            <a:extLst>
              <a:ext uri="{FF2B5EF4-FFF2-40B4-BE49-F238E27FC236}">
                <a16:creationId xmlns:a16="http://schemas.microsoft.com/office/drawing/2014/main" id="{D1B095A5-30DE-0DDE-C560-EA4EBBCC1C5F}"/>
              </a:ext>
            </a:extLst>
          </p:cNvPr>
          <p:cNvSpPr txBox="1"/>
          <p:nvPr/>
        </p:nvSpPr>
        <p:spPr>
          <a:xfrm>
            <a:off x="4918798" y="2070931"/>
            <a:ext cx="3525547" cy="2658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網頁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API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資料庫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API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呼叫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車控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Server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溝通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Round Same Side Corner Rectangle 14">
            <a:extLst>
              <a:ext uri="{FF2B5EF4-FFF2-40B4-BE49-F238E27FC236}">
                <a16:creationId xmlns:a16="http://schemas.microsoft.com/office/drawing/2014/main" id="{B695246C-FC91-F95C-BE5F-235B24D3C390}"/>
              </a:ext>
            </a:extLst>
          </p:cNvPr>
          <p:cNvSpPr/>
          <p:nvPr/>
        </p:nvSpPr>
        <p:spPr>
          <a:xfrm rot="5400000">
            <a:off x="6377382" y="752592"/>
            <a:ext cx="384922" cy="37490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AutoShape 92">
            <a:extLst>
              <a:ext uri="{FF2B5EF4-FFF2-40B4-BE49-F238E27FC236}">
                <a16:creationId xmlns:a16="http://schemas.microsoft.com/office/drawing/2014/main" id="{10486004-4CB2-BEA3-50A5-BDE2631CE3E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436188" y="2370508"/>
            <a:ext cx="513172" cy="51317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>
              <a:solidFill>
                <a:schemeClr val="bg1"/>
              </a:solidFill>
            </a:endParaRPr>
          </a:p>
        </p:txBody>
      </p:sp>
      <p:sp>
        <p:nvSpPr>
          <p:cNvPr id="82" name="TextBox 16">
            <a:extLst>
              <a:ext uri="{FF2B5EF4-FFF2-40B4-BE49-F238E27FC236}">
                <a16:creationId xmlns:a16="http://schemas.microsoft.com/office/drawing/2014/main" id="{62D81880-00CA-F9C1-67BE-E755835220AC}"/>
              </a:ext>
            </a:extLst>
          </p:cNvPr>
          <p:cNvSpPr txBox="1"/>
          <p:nvPr/>
        </p:nvSpPr>
        <p:spPr>
          <a:xfrm>
            <a:off x="4438950" y="2473202"/>
            <a:ext cx="50764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zh-TW" sz="2000" b="1">
                <a:solidFill>
                  <a:schemeClr val="accent2"/>
                </a:solidFill>
                <a:cs typeface="Arial" pitchFamily="34" charset="0"/>
              </a:rPr>
              <a:t>7</a:t>
            </a:r>
            <a:endParaRPr lang="en-US" altLang="ko-KR" sz="20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3" name="TextBox 17">
            <a:extLst>
              <a:ext uri="{FF2B5EF4-FFF2-40B4-BE49-F238E27FC236}">
                <a16:creationId xmlns:a16="http://schemas.microsoft.com/office/drawing/2014/main" id="{977CE78B-5C4B-4151-5B34-B7CF95E5C9F8}"/>
              </a:ext>
            </a:extLst>
          </p:cNvPr>
          <p:cNvSpPr txBox="1"/>
          <p:nvPr/>
        </p:nvSpPr>
        <p:spPr bwMode="auto">
          <a:xfrm>
            <a:off x="5044042" y="2451189"/>
            <a:ext cx="3243122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600" b="1">
                <a:cs typeface="Arial" pitchFamily="34" charset="0"/>
              </a:rPr>
              <a:t>資料庫 </a:t>
            </a:r>
            <a:r>
              <a:rPr lang="en-US" altLang="zh-TW" sz="1600" b="1">
                <a:cs typeface="Arial" pitchFamily="34" charset="0"/>
              </a:rPr>
              <a:t>Database</a:t>
            </a:r>
            <a:endParaRPr lang="en-US" altLang="ko-KR" sz="1600" b="1">
              <a:cs typeface="Arial" pitchFamily="34" charset="0"/>
            </a:endParaRPr>
          </a:p>
        </p:txBody>
      </p:sp>
      <p:sp>
        <p:nvSpPr>
          <p:cNvPr id="67" name="TextBox 18">
            <a:extLst>
              <a:ext uri="{FF2B5EF4-FFF2-40B4-BE49-F238E27FC236}">
                <a16:creationId xmlns:a16="http://schemas.microsoft.com/office/drawing/2014/main" id="{B8CF21D1-8CA8-01D9-FEFD-706F54E6791E}"/>
              </a:ext>
            </a:extLst>
          </p:cNvPr>
          <p:cNvSpPr txBox="1"/>
          <p:nvPr/>
        </p:nvSpPr>
        <p:spPr>
          <a:xfrm>
            <a:off x="4918798" y="2865493"/>
            <a:ext cx="3525547" cy="2658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資料庫建立、測試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SQL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Syntax / Java API 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包裝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Round Same Side Corner Rectangle 19">
            <a:extLst>
              <a:ext uri="{FF2B5EF4-FFF2-40B4-BE49-F238E27FC236}">
                <a16:creationId xmlns:a16="http://schemas.microsoft.com/office/drawing/2014/main" id="{EEEACC6E-68D3-712E-1D97-9357E0BA2050}"/>
              </a:ext>
            </a:extLst>
          </p:cNvPr>
          <p:cNvSpPr/>
          <p:nvPr/>
        </p:nvSpPr>
        <p:spPr>
          <a:xfrm rot="5400000">
            <a:off x="6377382" y="1547153"/>
            <a:ext cx="384922" cy="37490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AutoShape 92">
            <a:extLst>
              <a:ext uri="{FF2B5EF4-FFF2-40B4-BE49-F238E27FC236}">
                <a16:creationId xmlns:a16="http://schemas.microsoft.com/office/drawing/2014/main" id="{A36D2DCF-25F8-36F1-9C75-0AD997439F2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436188" y="3165069"/>
            <a:ext cx="513172" cy="51317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>
              <a:solidFill>
                <a:schemeClr val="bg1"/>
              </a:solidFill>
            </a:endParaRPr>
          </a:p>
        </p:txBody>
      </p:sp>
      <p:sp>
        <p:nvSpPr>
          <p:cNvPr id="78" name="TextBox 21">
            <a:extLst>
              <a:ext uri="{FF2B5EF4-FFF2-40B4-BE49-F238E27FC236}">
                <a16:creationId xmlns:a16="http://schemas.microsoft.com/office/drawing/2014/main" id="{A05C0CFB-01EA-8D81-3DDF-8D3E2A15F643}"/>
              </a:ext>
            </a:extLst>
          </p:cNvPr>
          <p:cNvSpPr txBox="1"/>
          <p:nvPr/>
        </p:nvSpPr>
        <p:spPr>
          <a:xfrm>
            <a:off x="4438950" y="3267763"/>
            <a:ext cx="50764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zh-TW" sz="2000" b="1">
                <a:solidFill>
                  <a:schemeClr val="accent3"/>
                </a:solidFill>
                <a:cs typeface="Arial" pitchFamily="34" charset="0"/>
              </a:rPr>
              <a:t>8</a:t>
            </a:r>
            <a:endParaRPr lang="en-US" altLang="ko-KR" sz="20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9" name="TextBox 22">
            <a:extLst>
              <a:ext uri="{FF2B5EF4-FFF2-40B4-BE49-F238E27FC236}">
                <a16:creationId xmlns:a16="http://schemas.microsoft.com/office/drawing/2014/main" id="{82EC0EE7-205F-0F7F-210D-5D2696E757BC}"/>
              </a:ext>
            </a:extLst>
          </p:cNvPr>
          <p:cNvSpPr txBox="1"/>
          <p:nvPr/>
        </p:nvSpPr>
        <p:spPr bwMode="auto">
          <a:xfrm>
            <a:off x="5044042" y="3245749"/>
            <a:ext cx="3243122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1600" b="1">
                <a:cs typeface="Arial" pitchFamily="34" charset="0"/>
              </a:rPr>
              <a:t>Robot Server</a:t>
            </a:r>
            <a:r>
              <a:rPr lang="en-US" altLang="zh-TW" sz="1200" b="1">
                <a:cs typeface="Arial" pitchFamily="34" charset="0"/>
              </a:rPr>
              <a:t> (Delivery Service)</a:t>
            </a:r>
            <a:endParaRPr lang="en-US" altLang="ko-KR" sz="1600" b="1">
              <a:cs typeface="Arial" pitchFamily="34" charset="0"/>
            </a:endParaRP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A6D38424-57D5-3B2D-53EE-5258CCD5FCDE}"/>
              </a:ext>
            </a:extLst>
          </p:cNvPr>
          <p:cNvSpPr txBox="1"/>
          <p:nvPr/>
        </p:nvSpPr>
        <p:spPr>
          <a:xfrm>
            <a:off x="4918798" y="3654474"/>
            <a:ext cx="3525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自走車溝通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 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影像辨識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RTSP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即時影像串流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2" name="Round Same Side Corner Rectangle 24">
            <a:extLst>
              <a:ext uri="{FF2B5EF4-FFF2-40B4-BE49-F238E27FC236}">
                <a16:creationId xmlns:a16="http://schemas.microsoft.com/office/drawing/2014/main" id="{4194AA63-796B-3EF9-74F8-794BE0EB57D8}"/>
              </a:ext>
            </a:extLst>
          </p:cNvPr>
          <p:cNvSpPr/>
          <p:nvPr/>
        </p:nvSpPr>
        <p:spPr>
          <a:xfrm rot="5400000">
            <a:off x="6377382" y="2341717"/>
            <a:ext cx="384922" cy="374900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AutoShape 92">
            <a:extLst>
              <a:ext uri="{FF2B5EF4-FFF2-40B4-BE49-F238E27FC236}">
                <a16:creationId xmlns:a16="http://schemas.microsoft.com/office/drawing/2014/main" id="{786374EA-3C99-EC2E-77AA-D2C96619F88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436188" y="3959633"/>
            <a:ext cx="513172" cy="51317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>
              <a:solidFill>
                <a:schemeClr val="bg1"/>
              </a:solidFill>
            </a:endParaRPr>
          </a:p>
        </p:txBody>
      </p:sp>
      <p:sp>
        <p:nvSpPr>
          <p:cNvPr id="74" name="TextBox 26">
            <a:extLst>
              <a:ext uri="{FF2B5EF4-FFF2-40B4-BE49-F238E27FC236}">
                <a16:creationId xmlns:a16="http://schemas.microsoft.com/office/drawing/2014/main" id="{0EB18148-49D4-EB9A-A2F1-268390B86CAF}"/>
              </a:ext>
            </a:extLst>
          </p:cNvPr>
          <p:cNvSpPr txBox="1"/>
          <p:nvPr/>
        </p:nvSpPr>
        <p:spPr>
          <a:xfrm>
            <a:off x="4438950" y="4062327"/>
            <a:ext cx="50764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zh-TW" sz="2000" b="1">
                <a:solidFill>
                  <a:schemeClr val="accent4"/>
                </a:solidFill>
                <a:cs typeface="Arial" pitchFamily="34" charset="0"/>
              </a:rPr>
              <a:t>9</a:t>
            </a:r>
            <a:endParaRPr lang="en-US" altLang="ko-KR" sz="20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75" name="TextBox 27">
            <a:extLst>
              <a:ext uri="{FF2B5EF4-FFF2-40B4-BE49-F238E27FC236}">
                <a16:creationId xmlns:a16="http://schemas.microsoft.com/office/drawing/2014/main" id="{B791F2F0-170D-543C-0BD0-BA21A4255064}"/>
              </a:ext>
            </a:extLst>
          </p:cNvPr>
          <p:cNvSpPr txBox="1"/>
          <p:nvPr/>
        </p:nvSpPr>
        <p:spPr bwMode="auto">
          <a:xfrm>
            <a:off x="5044042" y="4040314"/>
            <a:ext cx="3243122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600" b="1">
                <a:cs typeface="Arial" pitchFamily="34" charset="0"/>
              </a:rPr>
              <a:t>樹莓派</a:t>
            </a:r>
            <a:r>
              <a:rPr lang="en-US" altLang="zh-TW" sz="1600" b="1">
                <a:cs typeface="Arial" pitchFamily="34" charset="0"/>
              </a:rPr>
              <a:t> / </a:t>
            </a:r>
            <a:r>
              <a:rPr lang="zh-TW" altLang="en-US" sz="1600" b="1">
                <a:cs typeface="Arial" pitchFamily="34" charset="0"/>
              </a:rPr>
              <a:t>自走車 </a:t>
            </a:r>
            <a:r>
              <a:rPr lang="en-US" altLang="zh-TW" sz="1600" b="1">
                <a:cs typeface="Arial" pitchFamily="34" charset="0"/>
              </a:rPr>
              <a:t>(Donkey Car)</a:t>
            </a:r>
            <a:endParaRPr lang="en-US" altLang="ko-KR" sz="1600" b="1">
              <a:cs typeface="Arial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5ACBC90-13C9-0C0F-8D98-39F3357C7976}"/>
              </a:ext>
            </a:extLst>
          </p:cNvPr>
          <p:cNvSpPr txBox="1"/>
          <p:nvPr/>
        </p:nvSpPr>
        <p:spPr>
          <a:xfrm>
            <a:off x="4918798" y="4443194"/>
            <a:ext cx="3525547" cy="277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 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深度學習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自主循跡移動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GPIO</a:t>
            </a:r>
            <a:r>
              <a:rPr lang="zh-TW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按鈕事件控制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ound Same Side Corner Rectangle 19">
            <a:extLst>
              <a:ext uri="{FF2B5EF4-FFF2-40B4-BE49-F238E27FC236}">
                <a16:creationId xmlns:a16="http://schemas.microsoft.com/office/drawing/2014/main" id="{3DD4DEEC-28D3-68F8-4B6F-6BF4DBED0FB8}"/>
              </a:ext>
            </a:extLst>
          </p:cNvPr>
          <p:cNvSpPr/>
          <p:nvPr/>
        </p:nvSpPr>
        <p:spPr>
          <a:xfrm rot="5400000">
            <a:off x="2231837" y="2805429"/>
            <a:ext cx="436665" cy="2766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AutoShape 92">
            <a:extLst>
              <a:ext uri="{FF2B5EF4-FFF2-40B4-BE49-F238E27FC236}">
                <a16:creationId xmlns:a16="http://schemas.microsoft.com/office/drawing/2014/main" id="{4DF38BA7-403B-9475-0630-CC46DD7848E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72956" y="3897575"/>
            <a:ext cx="582156" cy="58215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>
              <a:solidFill>
                <a:schemeClr val="bg1"/>
              </a:solidFill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8F3DAC71-DDDA-DF58-9CD6-93D7365AD2B4}"/>
              </a:ext>
            </a:extLst>
          </p:cNvPr>
          <p:cNvSpPr txBox="1"/>
          <p:nvPr/>
        </p:nvSpPr>
        <p:spPr>
          <a:xfrm>
            <a:off x="776089" y="4034763"/>
            <a:ext cx="575891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zh-TW" sz="2000" b="1">
                <a:solidFill>
                  <a:schemeClr val="accent3"/>
                </a:solidFill>
                <a:cs typeface="Arial" pitchFamily="34" charset="0"/>
              </a:rPr>
              <a:t>4</a:t>
            </a:r>
            <a:endParaRPr lang="en-US" altLang="ko-KR" sz="20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1E26784B-3D02-F8ED-F3FC-F3CCFA9D901B}"/>
              </a:ext>
            </a:extLst>
          </p:cNvPr>
          <p:cNvSpPr txBox="1"/>
          <p:nvPr/>
        </p:nvSpPr>
        <p:spPr bwMode="auto">
          <a:xfrm>
            <a:off x="1462523" y="4011857"/>
            <a:ext cx="2257500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600" b="1">
                <a:cs typeface="Arial" pitchFamily="34" charset="0"/>
              </a:rPr>
              <a:t>組員介紹、工作分配</a:t>
            </a:r>
            <a:endParaRPr lang="en-US" altLang="ko-KR" sz="1600" b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8A88AE6-CCF7-420A-801D-AF313EAA6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864734"/>
              </p:ext>
            </p:extLst>
          </p:nvPr>
        </p:nvGraphicFramePr>
        <p:xfrm>
          <a:off x="1013603" y="1757632"/>
          <a:ext cx="6588511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0512">
                  <a:extLst>
                    <a:ext uri="{9D8B030D-6E8A-4147-A177-3AD203B41FA5}">
                      <a16:colId xmlns:a16="http://schemas.microsoft.com/office/drawing/2014/main" val="1537278732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2893719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zh-TW" altLang="en-US"/>
                        <a:t>安裝環境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7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從樹莓拍官網下載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專用</a:t>
                      </a:r>
                      <a:r>
                        <a:rPr lang="en-US" altLang="zh-TW" err="1"/>
                        <a:t>linux</a:t>
                      </a:r>
                      <a:r>
                        <a:rPr lang="en-US" altLang="zh-TW"/>
                        <a:t> OS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6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/>
                        <a:t>設定相關設定</a:t>
                      </a:r>
                      <a:r>
                        <a:rPr lang="en-US" altLang="ja-JP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sudo</a:t>
                      </a:r>
                      <a:r>
                        <a:rPr lang="ja-JP" alt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altLang="ja-JP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raspi-config</a:t>
                      </a:r>
                      <a:endParaRPr lang="zh-TW" altLang="en-US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開啟</a:t>
                      </a:r>
                      <a:r>
                        <a:rPr lang="en-US" altLang="zh-TW"/>
                        <a:t>SSH</a:t>
                      </a:r>
                      <a:r>
                        <a:rPr lang="zh-TW" altLang="en-US"/>
                        <a:t> </a:t>
                      </a:r>
                      <a:r>
                        <a:rPr lang="en-US" altLang="zh-TW"/>
                        <a:t>VNC</a:t>
                      </a:r>
                      <a:r>
                        <a:rPr lang="zh-TW" altLang="en-US"/>
                        <a:t> </a:t>
                      </a:r>
                      <a:r>
                        <a:rPr lang="en-US" altLang="zh-TW"/>
                        <a:t>I2C</a:t>
                      </a:r>
                      <a:r>
                        <a:rPr lang="zh-TW" altLang="en-US"/>
                        <a:t> 功能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9952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zh-TW" altLang="en-US"/>
                        <a:t>設置環境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建立</a:t>
                      </a:r>
                      <a:r>
                        <a:rPr lang="en-US" altLang="zh-TW"/>
                        <a:t>python</a:t>
                      </a:r>
                      <a:r>
                        <a:rPr lang="zh-TW" altLang="en-US"/>
                        <a:t>環境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19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安裝</a:t>
                      </a:r>
                      <a:r>
                        <a:rPr lang="en-US" altLang="zh-TW" err="1"/>
                        <a:t>donkeycar</a:t>
                      </a:r>
                      <a:r>
                        <a:rPr lang="en-US" altLang="zh-TW"/>
                        <a:t>[pi]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277416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025573-A07C-6835-CB52-E29EC8A9FB87}"/>
              </a:ext>
            </a:extLst>
          </p:cNvPr>
          <p:cNvSpPr>
            <a:spLocks noGrp="1"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err="1">
                <a:cs typeface="Arial"/>
              </a:rPr>
              <a:t>安裝環境</a:t>
            </a:r>
          </a:p>
        </p:txBody>
      </p:sp>
      <p:grpSp>
        <p:nvGrpSpPr>
          <p:cNvPr id="16" name="群組 39">
            <a:extLst>
              <a:ext uri="{FF2B5EF4-FFF2-40B4-BE49-F238E27FC236}">
                <a16:creationId xmlns:a16="http://schemas.microsoft.com/office/drawing/2014/main" id="{7E44C6A4-CDD4-BC2E-2446-42A3E5B80215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12" name="Round Same Side Corner Rectangle 3">
              <a:extLst>
                <a:ext uri="{FF2B5EF4-FFF2-40B4-BE49-F238E27FC236}">
                  <a16:creationId xmlns:a16="http://schemas.microsoft.com/office/drawing/2014/main" id="{FD2BFDBC-D249-4945-DCD1-F75895D18A0D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2B793CF7-EFFE-781C-9B58-048BFC6B7281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14" name="文字方塊 15">
              <a:extLst>
                <a:ext uri="{FF2B5EF4-FFF2-40B4-BE49-F238E27FC236}">
                  <a16:creationId xmlns:a16="http://schemas.microsoft.com/office/drawing/2014/main" id="{7C7C1FE7-1BA6-5E50-84A4-6A7B6E6953DC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5" name="圖片版面配置區 7">
              <a:extLst>
                <a:ext uri="{FF2B5EF4-FFF2-40B4-BE49-F238E27FC236}">
                  <a16:creationId xmlns:a16="http://schemas.microsoft.com/office/drawing/2014/main" id="{13B73C1A-249B-3010-F461-570E136FD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11778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C1850CB-4B28-4D7F-BB32-D6C4F7EB7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61" y="1284545"/>
            <a:ext cx="2635480" cy="3513181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932580A-CE5B-428E-8451-0E0A89E0982D}"/>
              </a:ext>
            </a:extLst>
          </p:cNvPr>
          <p:cNvGraphicFramePr>
            <a:graphicFrameLocks noGrp="1"/>
          </p:cNvGraphicFramePr>
          <p:nvPr/>
        </p:nvGraphicFramePr>
        <p:xfrm>
          <a:off x="2979420" y="1271152"/>
          <a:ext cx="5831031" cy="2515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781">
                  <a:extLst>
                    <a:ext uri="{9D8B030D-6E8A-4147-A177-3AD203B41FA5}">
                      <a16:colId xmlns:a16="http://schemas.microsoft.com/office/drawing/2014/main" val="4184810185"/>
                    </a:ext>
                  </a:extLst>
                </a:gridCol>
                <a:gridCol w="4109250">
                  <a:extLst>
                    <a:ext uri="{9D8B030D-6E8A-4147-A177-3AD203B41FA5}">
                      <a16:colId xmlns:a16="http://schemas.microsoft.com/office/drawing/2014/main" val="1389320561"/>
                    </a:ext>
                  </a:extLst>
                </a:gridCol>
              </a:tblGrid>
              <a:tr h="661853">
                <a:tc>
                  <a:txBody>
                    <a:bodyPr/>
                    <a:lstStyle/>
                    <a:p>
                      <a:r>
                        <a:rPr lang="zh-TW" altLang="en-US"/>
                        <a:t>遇到困難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解決方案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22287"/>
                  </a:ext>
                </a:extLst>
              </a:tr>
              <a:tr h="781549">
                <a:tc>
                  <a:txBody>
                    <a:bodyPr/>
                    <a:lstStyle/>
                    <a:p>
                      <a:r>
                        <a:rPr lang="zh-TW" altLang="en-US"/>
                        <a:t>安裝完後車子不會動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確認程式版本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814248"/>
                  </a:ext>
                </a:extLst>
              </a:tr>
              <a:tr h="107258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在安裝</a:t>
                      </a:r>
                      <a:r>
                        <a:rPr lang="en-US" altLang="zh-TW" err="1"/>
                        <a:t>donkeycar</a:t>
                      </a:r>
                      <a:r>
                        <a:rPr lang="zh-TW" altLang="en-US"/>
                        <a:t>的時候，他會跳訊息，從這些中整理他需要的套件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76086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14C79BC-0DFC-07AC-A96E-51B2005E2128}"/>
              </a:ext>
            </a:extLst>
          </p:cNvPr>
          <p:cNvSpPr>
            <a:spLocks noGrp="1"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err="1">
                <a:cs typeface="Arial"/>
              </a:rPr>
              <a:t>安裝環境</a:t>
            </a:r>
          </a:p>
        </p:txBody>
      </p:sp>
      <p:grpSp>
        <p:nvGrpSpPr>
          <p:cNvPr id="17" name="群組 39">
            <a:extLst>
              <a:ext uri="{FF2B5EF4-FFF2-40B4-BE49-F238E27FC236}">
                <a16:creationId xmlns:a16="http://schemas.microsoft.com/office/drawing/2014/main" id="{6319769B-27B0-7429-3181-D1C631277706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13" name="Round Same Side Corner Rectangle 3">
              <a:extLst>
                <a:ext uri="{FF2B5EF4-FFF2-40B4-BE49-F238E27FC236}">
                  <a16:creationId xmlns:a16="http://schemas.microsoft.com/office/drawing/2014/main" id="{0071B038-3F03-E542-4C1E-52C5E753DFFF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E7A8FCFF-190B-F113-1CCD-73B84EBF29F2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15" name="文字方塊 15">
              <a:extLst>
                <a:ext uri="{FF2B5EF4-FFF2-40B4-BE49-F238E27FC236}">
                  <a16:creationId xmlns:a16="http://schemas.microsoft.com/office/drawing/2014/main" id="{FB4957DC-C633-96EE-C0B0-359B7418AF15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6" name="圖片版面配置區 7">
              <a:extLst>
                <a:ext uri="{FF2B5EF4-FFF2-40B4-BE49-F238E27FC236}">
                  <a16:creationId xmlns:a16="http://schemas.microsoft.com/office/drawing/2014/main" id="{1425D272-7DB7-F90A-D839-F324934F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323536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9D30E18-A298-4141-933F-EF3FDF877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rcRect l="2990" t="9334" r="9324" b="35407"/>
          <a:stretch/>
        </p:blipFill>
        <p:spPr>
          <a:xfrm>
            <a:off x="541020" y="1431302"/>
            <a:ext cx="4193457" cy="19824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F077AD9-34EE-471E-9712-E72F9BE33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rcRect l="22660" t="5630" r="16178" b="8148"/>
          <a:stretch/>
        </p:blipFill>
        <p:spPr>
          <a:xfrm>
            <a:off x="5118183" y="1238724"/>
            <a:ext cx="3376393" cy="357074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2D8473-2DA6-16E7-EE8A-71F146B0F419}"/>
              </a:ext>
            </a:extLst>
          </p:cNvPr>
          <p:cNvSpPr>
            <a:spLocks noGrp="1"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err="1">
                <a:cs typeface="Arial"/>
              </a:rPr>
              <a:t>安裝環境-處理錯誤</a:t>
            </a:r>
          </a:p>
        </p:txBody>
      </p:sp>
      <p:grpSp>
        <p:nvGrpSpPr>
          <p:cNvPr id="17" name="群組 39">
            <a:extLst>
              <a:ext uri="{FF2B5EF4-FFF2-40B4-BE49-F238E27FC236}">
                <a16:creationId xmlns:a16="http://schemas.microsoft.com/office/drawing/2014/main" id="{64D62C92-0CD3-2E39-04C1-A783407F2950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13" name="Round Same Side Corner Rectangle 3">
              <a:extLst>
                <a:ext uri="{FF2B5EF4-FFF2-40B4-BE49-F238E27FC236}">
                  <a16:creationId xmlns:a16="http://schemas.microsoft.com/office/drawing/2014/main" id="{FAED8B1A-DDE3-4F16-8497-DF218DB41E29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E163D1FD-AE47-E1AD-4BD3-F1972937AE23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15" name="文字方塊 15">
              <a:extLst>
                <a:ext uri="{FF2B5EF4-FFF2-40B4-BE49-F238E27FC236}">
                  <a16:creationId xmlns:a16="http://schemas.microsoft.com/office/drawing/2014/main" id="{6AF44411-BA62-1726-B803-00E8A1DFD8F3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6" name="圖片版面配置區 7">
              <a:extLst>
                <a:ext uri="{FF2B5EF4-FFF2-40B4-BE49-F238E27FC236}">
                  <a16:creationId xmlns:a16="http://schemas.microsoft.com/office/drawing/2014/main" id="{57A859B2-5704-B193-27DB-E38275E25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000775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CA44FD-0EED-4132-BD28-BA339F658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02" y="961244"/>
            <a:ext cx="24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2192CE-5821-4034-B9B0-566426ED3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02" y="3220456"/>
            <a:ext cx="2400000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4291B8-D8E3-4795-BECB-BCF0321BA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43" t="22357" b="18249"/>
          <a:stretch/>
        </p:blipFill>
        <p:spPr>
          <a:xfrm>
            <a:off x="388544" y="1421509"/>
            <a:ext cx="4184073" cy="3054928"/>
          </a:xfrm>
          <a:prstGeom prst="rect">
            <a:avLst/>
          </a:prstGeom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940688CD-DF46-47FA-B5C4-B2633053F9D5}"/>
              </a:ext>
            </a:extLst>
          </p:cNvPr>
          <p:cNvSpPr/>
          <p:nvPr/>
        </p:nvSpPr>
        <p:spPr>
          <a:xfrm>
            <a:off x="6532797" y="2776556"/>
            <a:ext cx="180109" cy="351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0F6537D-979B-45FE-A3D6-7ED2E3E85205}"/>
              </a:ext>
            </a:extLst>
          </p:cNvPr>
          <p:cNvSpPr txBox="1"/>
          <p:nvPr/>
        </p:nvSpPr>
        <p:spPr>
          <a:xfrm>
            <a:off x="5360000" y="2762459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去掉</a:t>
            </a:r>
            <a:r>
              <a:rPr lang="en-US" altLang="zh-TW"/>
              <a:t>25%</a:t>
            </a:r>
            <a:endParaRPr lang="zh-TW" alt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E6E9CF-BCEA-FAF7-7816-5FE12710EC40}"/>
              </a:ext>
            </a:extLst>
          </p:cNvPr>
          <p:cNvSpPr>
            <a:spLocks noGrp="1"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err="1">
                <a:cs typeface="Arial"/>
              </a:rPr>
              <a:t>訓練和測試模型</a:t>
            </a:r>
            <a:r>
              <a:rPr lang="en-US" altLang="ko-KR" sz="1400" b="1">
                <a:cs typeface="Arial"/>
              </a:rPr>
              <a:t> Open-cv </a:t>
            </a:r>
            <a:r>
              <a:rPr lang="en-US" altLang="ko-KR" sz="1400" b="1" err="1">
                <a:cs typeface="Arial"/>
              </a:rPr>
              <a:t>修圖</a:t>
            </a:r>
            <a:endParaRPr lang="en-US" altLang="ko-KR" sz="1400" b="1">
              <a:cs typeface="Arial"/>
            </a:endParaRPr>
          </a:p>
        </p:txBody>
      </p:sp>
      <p:grpSp>
        <p:nvGrpSpPr>
          <p:cNvPr id="20" name="群組 39">
            <a:extLst>
              <a:ext uri="{FF2B5EF4-FFF2-40B4-BE49-F238E27FC236}">
                <a16:creationId xmlns:a16="http://schemas.microsoft.com/office/drawing/2014/main" id="{BAD92679-50BA-8945-8075-337D2A7C9D34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16" name="Round Same Side Corner Rectangle 3">
              <a:extLst>
                <a:ext uri="{FF2B5EF4-FFF2-40B4-BE49-F238E27FC236}">
                  <a16:creationId xmlns:a16="http://schemas.microsoft.com/office/drawing/2014/main" id="{48B73C87-A894-1500-193A-74BF9B893881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F1317C5D-F661-A1AC-BD65-5D028A801160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18" name="文字方塊 15">
              <a:extLst>
                <a:ext uri="{FF2B5EF4-FFF2-40B4-BE49-F238E27FC236}">
                  <a16:creationId xmlns:a16="http://schemas.microsoft.com/office/drawing/2014/main" id="{58B01588-6CB3-2AB4-2FCB-17C406DA869D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9" name="圖片版面配置區 7">
              <a:extLst>
                <a:ext uri="{FF2B5EF4-FFF2-40B4-BE49-F238E27FC236}">
                  <a16:creationId xmlns:a16="http://schemas.microsoft.com/office/drawing/2014/main" id="{5DE41A53-0405-5EE8-94A6-8EDD12FD6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41437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0259A13-39F1-4C9F-AC6B-D50AADDC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28" b="25849"/>
          <a:stretch/>
        </p:blipFill>
        <p:spPr>
          <a:xfrm>
            <a:off x="344779" y="1106350"/>
            <a:ext cx="6856453" cy="27272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F38E8C-FEE0-4750-B692-DA854EA1B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80" y="1774000"/>
            <a:ext cx="3998128" cy="2998596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4DDBEE-2485-F27B-9883-7BEE1A582839}"/>
              </a:ext>
            </a:extLst>
          </p:cNvPr>
          <p:cNvSpPr>
            <a:spLocks noGrp="1"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TW" altLang="en-US" sz="1400" b="1">
                <a:cs typeface="Arial"/>
              </a:rPr>
              <a:t>訓練和測試模型-</a:t>
            </a:r>
            <a:r>
              <a:rPr lang="zh-TW" sz="1400" b="1">
                <a:cs typeface="Arial"/>
              </a:rPr>
              <a:t>使用</a:t>
            </a:r>
            <a:r>
              <a:rPr lang="en-US" altLang="zh-TW" sz="1400" b="1">
                <a:ea typeface="+mn-lt"/>
                <a:cs typeface="Arial"/>
              </a:rPr>
              <a:t>Ubuntu</a:t>
            </a:r>
            <a:endParaRPr lang="zh-TW" sz="1400">
              <a:cs typeface="Arial"/>
            </a:endParaRPr>
          </a:p>
        </p:txBody>
      </p:sp>
      <p:grpSp>
        <p:nvGrpSpPr>
          <p:cNvPr id="17" name="群組 39">
            <a:extLst>
              <a:ext uri="{FF2B5EF4-FFF2-40B4-BE49-F238E27FC236}">
                <a16:creationId xmlns:a16="http://schemas.microsoft.com/office/drawing/2014/main" id="{2B7AF10D-2EBE-5FCC-CA78-6F23C19C49D8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12" name="Round Same Side Corner Rectangle 3">
              <a:extLst>
                <a:ext uri="{FF2B5EF4-FFF2-40B4-BE49-F238E27FC236}">
                  <a16:creationId xmlns:a16="http://schemas.microsoft.com/office/drawing/2014/main" id="{8487066C-596F-31E2-8109-8D635809C17B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81EC5B5-FDD9-18B9-AB8A-547F2D979668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15" name="文字方塊 15">
              <a:extLst>
                <a:ext uri="{FF2B5EF4-FFF2-40B4-BE49-F238E27FC236}">
                  <a16:creationId xmlns:a16="http://schemas.microsoft.com/office/drawing/2014/main" id="{725C1E77-0825-3BC0-B05D-A70169FF8372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16" name="圖片版面配置區 7">
              <a:extLst>
                <a:ext uri="{FF2B5EF4-FFF2-40B4-BE49-F238E27FC236}">
                  <a16:creationId xmlns:a16="http://schemas.microsoft.com/office/drawing/2014/main" id="{B56B7E25-D6AA-FE7E-4AA9-22C89843E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79472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3654D9B8-A7EA-4148-A9B7-08F8DC2EC251}"/>
              </a:ext>
            </a:extLst>
          </p:cNvPr>
          <p:cNvGrpSpPr/>
          <p:nvPr/>
        </p:nvGrpSpPr>
        <p:grpSpPr>
          <a:xfrm>
            <a:off x="563540" y="1413243"/>
            <a:ext cx="2566552" cy="2719739"/>
            <a:chOff x="854370" y="1311396"/>
            <a:chExt cx="2566552" cy="271973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FE50481-C0C1-4F88-83B9-731340139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0000"/>
                      </a14:imgEffect>
                      <a14:imgEffect>
                        <a14:brightnessContrast bright="30000" contrast="30000"/>
                      </a14:imgEffect>
                    </a14:imgLayer>
                  </a14:imgProps>
                </a:ext>
              </a:extLst>
            </a:blip>
            <a:srcRect l="26414" t="35354" r="36443" b="44174"/>
            <a:stretch/>
          </p:blipFill>
          <p:spPr>
            <a:xfrm rot="16200000">
              <a:off x="540523" y="1978548"/>
              <a:ext cx="2366434" cy="1738740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7A68221-9B6C-463E-A2BB-03E15AA6D659}"/>
                </a:ext>
              </a:extLst>
            </p:cNvPr>
            <p:cNvSpPr/>
            <p:nvPr/>
          </p:nvSpPr>
          <p:spPr>
            <a:xfrm>
              <a:off x="1282700" y="1746250"/>
              <a:ext cx="482600" cy="14351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BFA8E8B7-F364-40C7-967D-959B499F5E20}"/>
                </a:ext>
              </a:extLst>
            </p:cNvPr>
            <p:cNvSpPr/>
            <p:nvPr/>
          </p:nvSpPr>
          <p:spPr>
            <a:xfrm>
              <a:off x="1131460" y="2381250"/>
              <a:ext cx="1184560" cy="1168400"/>
            </a:xfrm>
            <a:custGeom>
              <a:avLst/>
              <a:gdLst>
                <a:gd name="connsiteX0" fmla="*/ 0 w 1270000"/>
                <a:gd name="connsiteY0" fmla="*/ 188387 h 1130300"/>
                <a:gd name="connsiteX1" fmla="*/ 188387 w 1270000"/>
                <a:gd name="connsiteY1" fmla="*/ 0 h 1130300"/>
                <a:gd name="connsiteX2" fmla="*/ 1081613 w 1270000"/>
                <a:gd name="connsiteY2" fmla="*/ 0 h 1130300"/>
                <a:gd name="connsiteX3" fmla="*/ 1270000 w 1270000"/>
                <a:gd name="connsiteY3" fmla="*/ 188387 h 1130300"/>
                <a:gd name="connsiteX4" fmla="*/ 1270000 w 1270000"/>
                <a:gd name="connsiteY4" fmla="*/ 941913 h 1130300"/>
                <a:gd name="connsiteX5" fmla="*/ 1081613 w 1270000"/>
                <a:gd name="connsiteY5" fmla="*/ 1130300 h 1130300"/>
                <a:gd name="connsiteX6" fmla="*/ 188387 w 1270000"/>
                <a:gd name="connsiteY6" fmla="*/ 1130300 h 1130300"/>
                <a:gd name="connsiteX7" fmla="*/ 0 w 1270000"/>
                <a:gd name="connsiteY7" fmla="*/ 941913 h 1130300"/>
                <a:gd name="connsiteX8" fmla="*/ 0 w 1270000"/>
                <a:gd name="connsiteY8" fmla="*/ 188387 h 1130300"/>
                <a:gd name="connsiteX0" fmla="*/ 711200 w 1270000"/>
                <a:gd name="connsiteY0" fmla="*/ 626537 h 1130300"/>
                <a:gd name="connsiteX1" fmla="*/ 188387 w 1270000"/>
                <a:gd name="connsiteY1" fmla="*/ 0 h 1130300"/>
                <a:gd name="connsiteX2" fmla="*/ 1081613 w 1270000"/>
                <a:gd name="connsiteY2" fmla="*/ 0 h 1130300"/>
                <a:gd name="connsiteX3" fmla="*/ 1270000 w 1270000"/>
                <a:gd name="connsiteY3" fmla="*/ 188387 h 1130300"/>
                <a:gd name="connsiteX4" fmla="*/ 1270000 w 1270000"/>
                <a:gd name="connsiteY4" fmla="*/ 941913 h 1130300"/>
                <a:gd name="connsiteX5" fmla="*/ 1081613 w 1270000"/>
                <a:gd name="connsiteY5" fmla="*/ 1130300 h 1130300"/>
                <a:gd name="connsiteX6" fmla="*/ 188387 w 1270000"/>
                <a:gd name="connsiteY6" fmla="*/ 1130300 h 1130300"/>
                <a:gd name="connsiteX7" fmla="*/ 0 w 1270000"/>
                <a:gd name="connsiteY7" fmla="*/ 941913 h 1130300"/>
                <a:gd name="connsiteX8" fmla="*/ 711200 w 1270000"/>
                <a:gd name="connsiteY8" fmla="*/ 626537 h 1130300"/>
                <a:gd name="connsiteX0" fmla="*/ 711200 w 1270000"/>
                <a:gd name="connsiteY0" fmla="*/ 664637 h 1168400"/>
                <a:gd name="connsiteX1" fmla="*/ 766237 w 1270000"/>
                <a:gd name="connsiteY1" fmla="*/ 0 h 1168400"/>
                <a:gd name="connsiteX2" fmla="*/ 1081613 w 1270000"/>
                <a:gd name="connsiteY2" fmla="*/ 38100 h 1168400"/>
                <a:gd name="connsiteX3" fmla="*/ 1270000 w 1270000"/>
                <a:gd name="connsiteY3" fmla="*/ 226487 h 1168400"/>
                <a:gd name="connsiteX4" fmla="*/ 1270000 w 1270000"/>
                <a:gd name="connsiteY4" fmla="*/ 980013 h 1168400"/>
                <a:gd name="connsiteX5" fmla="*/ 1081613 w 1270000"/>
                <a:gd name="connsiteY5" fmla="*/ 1168400 h 1168400"/>
                <a:gd name="connsiteX6" fmla="*/ 188387 w 1270000"/>
                <a:gd name="connsiteY6" fmla="*/ 1168400 h 1168400"/>
                <a:gd name="connsiteX7" fmla="*/ 0 w 1270000"/>
                <a:gd name="connsiteY7" fmla="*/ 980013 h 1168400"/>
                <a:gd name="connsiteX8" fmla="*/ 711200 w 1270000"/>
                <a:gd name="connsiteY8" fmla="*/ 664637 h 1168400"/>
                <a:gd name="connsiteX0" fmla="*/ 711200 w 1270000"/>
                <a:gd name="connsiteY0" fmla="*/ 664637 h 1168400"/>
                <a:gd name="connsiteX1" fmla="*/ 766237 w 1270000"/>
                <a:gd name="connsiteY1" fmla="*/ 0 h 1168400"/>
                <a:gd name="connsiteX2" fmla="*/ 1081613 w 1270000"/>
                <a:gd name="connsiteY2" fmla="*/ 38100 h 1168400"/>
                <a:gd name="connsiteX3" fmla="*/ 1270000 w 1270000"/>
                <a:gd name="connsiteY3" fmla="*/ 226487 h 1168400"/>
                <a:gd name="connsiteX4" fmla="*/ 1270000 w 1270000"/>
                <a:gd name="connsiteY4" fmla="*/ 980013 h 1168400"/>
                <a:gd name="connsiteX5" fmla="*/ 1081613 w 1270000"/>
                <a:gd name="connsiteY5" fmla="*/ 1168400 h 1168400"/>
                <a:gd name="connsiteX6" fmla="*/ 188387 w 1270000"/>
                <a:gd name="connsiteY6" fmla="*/ 1168400 h 1168400"/>
                <a:gd name="connsiteX7" fmla="*/ 0 w 1270000"/>
                <a:gd name="connsiteY7" fmla="*/ 980013 h 1168400"/>
                <a:gd name="connsiteX8" fmla="*/ 711200 w 1270000"/>
                <a:gd name="connsiteY8" fmla="*/ 664637 h 1168400"/>
                <a:gd name="connsiteX0" fmla="*/ 711200 w 1270000"/>
                <a:gd name="connsiteY0" fmla="*/ 664637 h 1168400"/>
                <a:gd name="connsiteX1" fmla="*/ 766237 w 1270000"/>
                <a:gd name="connsiteY1" fmla="*/ 0 h 1168400"/>
                <a:gd name="connsiteX2" fmla="*/ 1081613 w 1270000"/>
                <a:gd name="connsiteY2" fmla="*/ 38100 h 1168400"/>
                <a:gd name="connsiteX3" fmla="*/ 1211548 w 1270000"/>
                <a:gd name="connsiteY3" fmla="*/ 226487 h 1168400"/>
                <a:gd name="connsiteX4" fmla="*/ 1270000 w 1270000"/>
                <a:gd name="connsiteY4" fmla="*/ 980013 h 1168400"/>
                <a:gd name="connsiteX5" fmla="*/ 1081613 w 1270000"/>
                <a:gd name="connsiteY5" fmla="*/ 1168400 h 1168400"/>
                <a:gd name="connsiteX6" fmla="*/ 188387 w 1270000"/>
                <a:gd name="connsiteY6" fmla="*/ 1168400 h 1168400"/>
                <a:gd name="connsiteX7" fmla="*/ 0 w 1270000"/>
                <a:gd name="connsiteY7" fmla="*/ 980013 h 1168400"/>
                <a:gd name="connsiteX8" fmla="*/ 711200 w 1270000"/>
                <a:gd name="connsiteY8" fmla="*/ 664637 h 1168400"/>
                <a:gd name="connsiteX0" fmla="*/ 711200 w 1211548"/>
                <a:gd name="connsiteY0" fmla="*/ 664637 h 1168400"/>
                <a:gd name="connsiteX1" fmla="*/ 766237 w 1211548"/>
                <a:gd name="connsiteY1" fmla="*/ 0 h 1168400"/>
                <a:gd name="connsiteX2" fmla="*/ 1081613 w 1211548"/>
                <a:gd name="connsiteY2" fmla="*/ 38100 h 1168400"/>
                <a:gd name="connsiteX3" fmla="*/ 1211548 w 1211548"/>
                <a:gd name="connsiteY3" fmla="*/ 226487 h 1168400"/>
                <a:gd name="connsiteX4" fmla="*/ 1140107 w 1211548"/>
                <a:gd name="connsiteY4" fmla="*/ 967313 h 1168400"/>
                <a:gd name="connsiteX5" fmla="*/ 1081613 w 1211548"/>
                <a:gd name="connsiteY5" fmla="*/ 1168400 h 1168400"/>
                <a:gd name="connsiteX6" fmla="*/ 188387 w 1211548"/>
                <a:gd name="connsiteY6" fmla="*/ 1168400 h 1168400"/>
                <a:gd name="connsiteX7" fmla="*/ 0 w 1211548"/>
                <a:gd name="connsiteY7" fmla="*/ 980013 h 1168400"/>
                <a:gd name="connsiteX8" fmla="*/ 711200 w 1211548"/>
                <a:gd name="connsiteY8" fmla="*/ 664637 h 1168400"/>
                <a:gd name="connsiteX0" fmla="*/ 711200 w 1211548"/>
                <a:gd name="connsiteY0" fmla="*/ 664637 h 1168400"/>
                <a:gd name="connsiteX1" fmla="*/ 766237 w 1211548"/>
                <a:gd name="connsiteY1" fmla="*/ 0 h 1168400"/>
                <a:gd name="connsiteX2" fmla="*/ 1081613 w 1211548"/>
                <a:gd name="connsiteY2" fmla="*/ 38100 h 1168400"/>
                <a:gd name="connsiteX3" fmla="*/ 1211548 w 1211548"/>
                <a:gd name="connsiteY3" fmla="*/ 226487 h 1168400"/>
                <a:gd name="connsiteX4" fmla="*/ 1140107 w 1211548"/>
                <a:gd name="connsiteY4" fmla="*/ 967313 h 1168400"/>
                <a:gd name="connsiteX5" fmla="*/ 776363 w 1211548"/>
                <a:gd name="connsiteY5" fmla="*/ 1168400 h 1168400"/>
                <a:gd name="connsiteX6" fmla="*/ 188387 w 1211548"/>
                <a:gd name="connsiteY6" fmla="*/ 1168400 h 1168400"/>
                <a:gd name="connsiteX7" fmla="*/ 0 w 1211548"/>
                <a:gd name="connsiteY7" fmla="*/ 980013 h 1168400"/>
                <a:gd name="connsiteX8" fmla="*/ 711200 w 1211548"/>
                <a:gd name="connsiteY8" fmla="*/ 664637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1548" h="1168400">
                  <a:moveTo>
                    <a:pt x="711200" y="664637"/>
                  </a:moveTo>
                  <a:cubicBezTo>
                    <a:pt x="711200" y="560594"/>
                    <a:pt x="662194" y="0"/>
                    <a:pt x="766237" y="0"/>
                  </a:cubicBezTo>
                  <a:lnTo>
                    <a:pt x="1081613" y="38100"/>
                  </a:lnTo>
                  <a:cubicBezTo>
                    <a:pt x="1185656" y="38100"/>
                    <a:pt x="1211548" y="122444"/>
                    <a:pt x="1211548" y="226487"/>
                  </a:cubicBezTo>
                  <a:lnTo>
                    <a:pt x="1140107" y="967313"/>
                  </a:lnTo>
                  <a:cubicBezTo>
                    <a:pt x="1140107" y="1071356"/>
                    <a:pt x="880406" y="1168400"/>
                    <a:pt x="776363" y="1168400"/>
                  </a:cubicBezTo>
                  <a:lnTo>
                    <a:pt x="188387" y="1168400"/>
                  </a:lnTo>
                  <a:cubicBezTo>
                    <a:pt x="84344" y="1168400"/>
                    <a:pt x="0" y="1084056"/>
                    <a:pt x="0" y="980013"/>
                  </a:cubicBezTo>
                  <a:cubicBezTo>
                    <a:pt x="0" y="728838"/>
                    <a:pt x="711200" y="915812"/>
                    <a:pt x="711200" y="664637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1EF40E4-2ECB-49A7-94AF-977BF2F4EC88}"/>
                </a:ext>
              </a:extLst>
            </p:cNvPr>
            <p:cNvSpPr txBox="1"/>
            <p:nvPr/>
          </p:nvSpPr>
          <p:spPr>
            <a:xfrm>
              <a:off x="1238250" y="1311396"/>
              <a:ext cx="8191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I2C</a:t>
              </a:r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1319742-E93B-4C79-B0E5-247B7A9D377B}"/>
                </a:ext>
              </a:extLst>
            </p:cNvPr>
            <p:cNvSpPr txBox="1"/>
            <p:nvPr/>
          </p:nvSpPr>
          <p:spPr>
            <a:xfrm>
              <a:off x="2334506" y="2780784"/>
              <a:ext cx="10864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err="1"/>
                <a:t>gpio</a:t>
              </a:r>
              <a:r>
                <a:rPr lang="en-US" altLang="zh-TW"/>
                <a:t> 17</a:t>
              </a:r>
              <a:endParaRPr lang="zh-TW" altLang="en-US"/>
            </a:p>
          </p:txBody>
        </p: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02830DE-2AB5-41F1-A3DF-873DC45BB00B}"/>
              </a:ext>
            </a:extLst>
          </p:cNvPr>
          <p:cNvGraphicFramePr>
            <a:graphicFrameLocks noGrp="1"/>
          </p:cNvGraphicFramePr>
          <p:nvPr/>
        </p:nvGraphicFramePr>
        <p:xfrm>
          <a:off x="2965910" y="1216907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6862484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7468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>
                          <a:latin typeface="gg mono"/>
                        </a:rPr>
                        <a:t>python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目的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54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gg mono"/>
                        </a:rPr>
                        <a:t>import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控制傳送的時間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81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gg mono"/>
                        </a:rPr>
                        <a:t>import </a:t>
                      </a:r>
                      <a:r>
                        <a:rPr lang="en-US" altLang="zh-TW" err="1">
                          <a:latin typeface="gg mono"/>
                        </a:rPr>
                        <a:t>RPi.GPIO</a:t>
                      </a:r>
                      <a:r>
                        <a:rPr lang="en-US" altLang="zh-TW">
                          <a:latin typeface="gg mono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控制樹莓拍的腳位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9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gg mono"/>
                        </a:rPr>
                        <a:t>import 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送請求到</a:t>
                      </a:r>
                      <a:r>
                        <a:rPr lang="en-US" altLang="zh-TW"/>
                        <a:t>python</a:t>
                      </a:r>
                      <a:r>
                        <a:rPr lang="zh-TW" altLang="en-US"/>
                        <a:t>伺服器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381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>
                          <a:latin typeface="gg mono"/>
                        </a:rPr>
                        <a:t>import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傳送</a:t>
                      </a:r>
                      <a:r>
                        <a:rPr lang="en-US" altLang="zh-TW"/>
                        <a:t>json</a:t>
                      </a:r>
                      <a:r>
                        <a:rPr lang="zh-TW" altLang="en-US"/>
                        <a:t>字串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7425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B56DF91-75EA-48BB-B1E5-C1544470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905406"/>
              </p:ext>
            </p:extLst>
          </p:nvPr>
        </p:nvGraphicFramePr>
        <p:xfrm>
          <a:off x="2965910" y="349274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2968620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4067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相關腳位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各別程式控制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01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I2C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Donkeycar</a:t>
                      </a:r>
                      <a:r>
                        <a:rPr lang="zh-TW" altLang="en-US" sz="1800"/>
                        <a:t>套件控制</a:t>
                      </a:r>
                      <a:r>
                        <a:rPr lang="en-US" altLang="ja-JP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PCA9685</a:t>
                      </a:r>
                      <a:endParaRPr lang="zh-TW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04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err="1"/>
                        <a:t>gpio</a:t>
                      </a:r>
                      <a:r>
                        <a:rPr lang="en-US" altLang="zh-TW"/>
                        <a:t> 17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按鈕的腳位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55484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D9F494-791E-5934-363C-2D03E6EB7CC9}"/>
              </a:ext>
            </a:extLst>
          </p:cNvPr>
          <p:cNvSpPr>
            <a:spLocks noGrp="1"/>
          </p:cNvSpPr>
          <p:nvPr/>
        </p:nvSpPr>
        <p:spPr>
          <a:xfrm>
            <a:off x="893618" y="820042"/>
            <a:ext cx="8250381" cy="28803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TW" sz="1400" b="1" err="1">
                <a:cs typeface="Arial"/>
              </a:rPr>
              <a:t>按鈕測試</a:t>
            </a:r>
          </a:p>
        </p:txBody>
      </p:sp>
      <p:grpSp>
        <p:nvGrpSpPr>
          <p:cNvPr id="23" name="群組 39">
            <a:extLst>
              <a:ext uri="{FF2B5EF4-FFF2-40B4-BE49-F238E27FC236}">
                <a16:creationId xmlns:a16="http://schemas.microsoft.com/office/drawing/2014/main" id="{7D542DE1-F884-5E01-1962-ECAF810120A8}"/>
              </a:ext>
            </a:extLst>
          </p:cNvPr>
          <p:cNvGrpSpPr/>
          <p:nvPr/>
        </p:nvGrpSpPr>
        <p:grpSpPr>
          <a:xfrm>
            <a:off x="240506" y="141471"/>
            <a:ext cx="8903494" cy="1039863"/>
            <a:chOff x="240506" y="141471"/>
            <a:chExt cx="8903494" cy="1039863"/>
          </a:xfrm>
        </p:grpSpPr>
        <p:sp>
          <p:nvSpPr>
            <p:cNvPr id="19" name="Round Same Side Corner Rectangle 3">
              <a:extLst>
                <a:ext uri="{FF2B5EF4-FFF2-40B4-BE49-F238E27FC236}">
                  <a16:creationId xmlns:a16="http://schemas.microsoft.com/office/drawing/2014/main" id="{5E198450-67DE-361C-14DD-C953D6D3D0B3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8C865540-AD2C-E81A-58AC-03ADA531C7E8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9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- </a:t>
              </a:r>
              <a:r>
                <a:rPr lang="zh-TW" altLang="en-US" sz="2400" b="1">
                  <a:cs typeface="Arial"/>
                </a:rPr>
                <a:t>樹莓派 </a:t>
              </a:r>
              <a:r>
                <a:rPr lang="en-US" altLang="zh-TW" sz="2400" b="1">
                  <a:cs typeface="Arial"/>
                </a:rPr>
                <a:t>/ </a:t>
              </a:r>
              <a:r>
                <a:rPr lang="zh-TW" altLang="en-US" sz="2400" b="1">
                  <a:cs typeface="Arial"/>
                </a:rPr>
                <a:t>自走車 </a:t>
              </a:r>
              <a:r>
                <a:rPr lang="en-US" altLang="zh-TW" sz="2400" b="1">
                  <a:cs typeface="Arial"/>
                </a:rPr>
                <a:t>(Donkey Car)</a:t>
              </a:r>
            </a:p>
          </p:txBody>
        </p:sp>
        <p:sp>
          <p:nvSpPr>
            <p:cNvPr id="21" name="文字方塊 15">
              <a:extLst>
                <a:ext uri="{FF2B5EF4-FFF2-40B4-BE49-F238E27FC236}">
                  <a16:creationId xmlns:a16="http://schemas.microsoft.com/office/drawing/2014/main" id="{E5940E70-3631-06E3-714A-68F7193C9B5E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劉文仁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22" name="圖片版面配置區 7">
              <a:extLst>
                <a:ext uri="{FF2B5EF4-FFF2-40B4-BE49-F238E27FC236}">
                  <a16:creationId xmlns:a16="http://schemas.microsoft.com/office/drawing/2014/main" id="{92EA5045-4D12-D17B-8F8E-DB90B3F8A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8" r="1208"/>
            <a:stretch/>
          </p:blipFill>
          <p:spPr>
            <a:xfrm>
              <a:off x="8039792" y="141471"/>
              <a:ext cx="774000" cy="774000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995008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人員, 服裝, 足部穿著, 男人 的圖片&#10;&#10;自動產生的描述">
            <a:extLst>
              <a:ext uri="{FF2B5EF4-FFF2-40B4-BE49-F238E27FC236}">
                <a16:creationId xmlns:a16="http://schemas.microsoft.com/office/drawing/2014/main" id="{DA223643-FA49-CFA1-65B4-7EF280160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5" t="9778" r="5528" b="14370"/>
          <a:stretch/>
        </p:blipFill>
        <p:spPr>
          <a:xfrm>
            <a:off x="599193" y="337974"/>
            <a:ext cx="5624512" cy="4467551"/>
          </a:xfrm>
          <a:prstGeom prst="rect">
            <a:avLst/>
          </a:prstGeom>
        </p:spPr>
      </p:pic>
      <p:sp>
        <p:nvSpPr>
          <p:cNvPr id="8" name="Oval 1"/>
          <p:cNvSpPr/>
          <p:nvPr/>
        </p:nvSpPr>
        <p:spPr>
          <a:xfrm>
            <a:off x="5690094" y="955287"/>
            <a:ext cx="3232926" cy="323292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34349" y="2181230"/>
            <a:ext cx="3744416" cy="576063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34201" y="2757294"/>
            <a:ext cx="3744416" cy="288032"/>
          </a:xfrm>
        </p:spPr>
        <p:txBody>
          <a:bodyPr lIns="91440" tIns="45720" rIns="91440" bIns="45720" anchor="ctr"/>
          <a:lstStyle/>
          <a:p>
            <a:r>
              <a:rPr lang="en-US" altLang="ko-KR">
                <a:cs typeface="Arial"/>
              </a:rPr>
              <a:t>AIML05 - 第5組</a:t>
            </a:r>
            <a:endParaRPr lang="en-US" altLang="ko-KR"/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7584E950-4953-D7C9-80DE-3D5E5F8260AA}"/>
              </a:ext>
            </a:extLst>
          </p:cNvPr>
          <p:cNvSpPr/>
          <p:nvPr/>
        </p:nvSpPr>
        <p:spPr>
          <a:xfrm rot="5400000">
            <a:off x="4537884" y="-4370243"/>
            <a:ext cx="68230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ound Same Side Corner Rectangle 3">
            <a:extLst>
              <a:ext uri="{FF2B5EF4-FFF2-40B4-BE49-F238E27FC236}">
                <a16:creationId xmlns:a16="http://schemas.microsoft.com/office/drawing/2014/main" id="{DFF8EA5D-A4AF-46BE-1A4D-0E4E4FCA0E77}"/>
              </a:ext>
            </a:extLst>
          </p:cNvPr>
          <p:cNvSpPr/>
          <p:nvPr/>
        </p:nvSpPr>
        <p:spPr>
          <a:xfrm>
            <a:off x="407318" y="0"/>
            <a:ext cx="68230" cy="51435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31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Welcome!!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Rounded Rectangle 27"/>
          <p:cNvSpPr/>
          <p:nvPr/>
        </p:nvSpPr>
        <p:spPr>
          <a:xfrm>
            <a:off x="4241667" y="1589480"/>
            <a:ext cx="660663" cy="5074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65182" y="3119538"/>
            <a:ext cx="241348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Section Break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Our Services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6902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672724" y="1690289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693076" y="332722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849012" y="33272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7112" y="182155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7463" y="34584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3400" y="182155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3400" y="34584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32669" y="1482998"/>
            <a:ext cx="2932815" cy="1107996"/>
            <a:chOff x="1448989" y="1595280"/>
            <a:chExt cx="3030085" cy="1107996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82388" y="3119938"/>
            <a:ext cx="2932815" cy="1107996"/>
            <a:chOff x="1448989" y="1595280"/>
            <a:chExt cx="3030085" cy="1107996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56236" y="1481454"/>
            <a:ext cx="2932815" cy="1107996"/>
            <a:chOff x="1448989" y="1595280"/>
            <a:chExt cx="3030085" cy="1107996"/>
          </a:xfrm>
        </p:grpSpPr>
        <p:sp>
          <p:nvSpPr>
            <p:cNvPr id="19" name="TextBox 18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5955" y="3118394"/>
            <a:ext cx="2932815" cy="1107996"/>
            <a:chOff x="1448989" y="1595280"/>
            <a:chExt cx="3030085" cy="1107996"/>
          </a:xfrm>
        </p:grpSpPr>
        <p:sp>
          <p:nvSpPr>
            <p:cNvPr id="22" name="TextBox 21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167F7DE9-BBE6-269B-BF08-E4A592D2E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4" b="1749"/>
          <a:stretch/>
        </p:blipFill>
        <p:spPr>
          <a:xfrm>
            <a:off x="7914069" y="3294250"/>
            <a:ext cx="875928" cy="803399"/>
          </a:xfrm>
          <a:prstGeom prst="rect">
            <a:avLst/>
          </a:prstGeom>
          <a:ln>
            <a:solidFill>
              <a:srgbClr val="355A5D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5054448-5E5C-1523-2B8D-AE53A3FA4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28" b="5094"/>
          <a:stretch/>
        </p:blipFill>
        <p:spPr>
          <a:xfrm>
            <a:off x="6831239" y="2067548"/>
            <a:ext cx="873410" cy="805965"/>
          </a:xfrm>
          <a:prstGeom prst="rect">
            <a:avLst/>
          </a:prstGeom>
          <a:ln>
            <a:solidFill>
              <a:srgbClr val="355A5D"/>
            </a:solidFill>
          </a:ln>
        </p:spPr>
      </p:pic>
      <p:pic>
        <p:nvPicPr>
          <p:cNvPr id="2049" name="圖片 2048">
            <a:extLst>
              <a:ext uri="{FF2B5EF4-FFF2-40B4-BE49-F238E27FC236}">
                <a16:creationId xmlns:a16="http://schemas.microsoft.com/office/drawing/2014/main" id="{D7E6F51E-9107-3402-7240-B5BDA6B08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68" r="11892"/>
          <a:stretch/>
        </p:blipFill>
        <p:spPr>
          <a:xfrm>
            <a:off x="6850210" y="3306815"/>
            <a:ext cx="866104" cy="800830"/>
          </a:xfrm>
          <a:prstGeom prst="rect">
            <a:avLst/>
          </a:prstGeom>
          <a:ln>
            <a:solidFill>
              <a:srgbClr val="355A5D"/>
            </a:solidFill>
          </a:ln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BA288FF-6D54-5489-9961-6B5A3A621357}"/>
              </a:ext>
            </a:extLst>
          </p:cNvPr>
          <p:cNvSpPr txBox="1">
            <a:spLocks/>
          </p:cNvSpPr>
          <p:nvPr/>
        </p:nvSpPr>
        <p:spPr>
          <a:xfrm>
            <a:off x="422919" y="4340817"/>
            <a:ext cx="8367077" cy="710009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zh-TW" b="1">
                <a:ea typeface="맑은 고딕" pitchFamily="50" charset="-127"/>
              </a:rPr>
              <a:t>【</a:t>
            </a:r>
            <a:r>
              <a:rPr lang="zh-TW" altLang="en-US" b="1">
                <a:ea typeface="맑은 고딕" pitchFamily="50" charset="-127"/>
              </a:rPr>
              <a:t> </a:t>
            </a:r>
            <a:r>
              <a:rPr lang="en-US" altLang="zh-TW" b="1">
                <a:ea typeface="맑은 고딕" pitchFamily="50" charset="-127"/>
              </a:rPr>
              <a:t>Prototype 】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TW" sz="1400" b="1" baseline="30000">
                <a:ln w="9525">
                  <a:solidFill>
                    <a:schemeClr val="tx1"/>
                  </a:solidFill>
                </a:ln>
                <a:ea typeface="맑은 고딕" pitchFamily="50" charset="-127"/>
              </a:rPr>
              <a:t>1.</a:t>
            </a:r>
            <a:r>
              <a:rPr lang="zh-TW" altLang="en-US" sz="1400" b="1" baseline="30000">
                <a:ln w="9525">
                  <a:solidFill>
                    <a:schemeClr val="tx1"/>
                  </a:solidFill>
                </a:ln>
                <a:ea typeface="맑은 고딕" pitchFamily="50" charset="-127"/>
              </a:rPr>
              <a:t> </a:t>
            </a:r>
            <a:r>
              <a:rPr lang="zh-TW" altLang="en-US" sz="1400" b="1">
                <a:ea typeface="맑은 고딕" pitchFamily="50" charset="-127"/>
              </a:rPr>
              <a:t>自走車</a:t>
            </a:r>
            <a:r>
              <a:rPr lang="en-US" altLang="zh-TW" sz="1400" b="1">
                <a:ea typeface="맑은 고딕" pitchFamily="50" charset="-127"/>
              </a:rPr>
              <a:t>AI</a:t>
            </a:r>
            <a:r>
              <a:rPr lang="zh-TW" altLang="en-US" sz="1400" b="1">
                <a:ea typeface="맑은 고딕" pitchFamily="50" charset="-127"/>
              </a:rPr>
              <a:t>循跡移動 </a:t>
            </a:r>
            <a:r>
              <a:rPr lang="en-US" altLang="zh-TW" sz="1400" b="1">
                <a:ea typeface="맑은 고딕" pitchFamily="50" charset="-127"/>
              </a:rPr>
              <a:t>/</a:t>
            </a:r>
            <a:r>
              <a:rPr lang="zh-TW" altLang="en-US" sz="1400" b="1">
                <a:ea typeface="맑은 고딕" pitchFamily="50" charset="-127"/>
              </a:rPr>
              <a:t> </a:t>
            </a:r>
            <a:r>
              <a:rPr lang="en-US" altLang="zh-TW" sz="1400" b="1" baseline="30000">
                <a:ln w="9525">
                  <a:solidFill>
                    <a:schemeClr val="tx1"/>
                  </a:solidFill>
                </a:ln>
                <a:ea typeface="맑은 고딕" pitchFamily="50" charset="-127"/>
              </a:rPr>
              <a:t>2.</a:t>
            </a:r>
            <a:r>
              <a:rPr lang="zh-TW" altLang="en-US" sz="1400" b="1" baseline="30000">
                <a:ln w="9525">
                  <a:solidFill>
                    <a:schemeClr val="tx1"/>
                  </a:solidFill>
                </a:ln>
                <a:ea typeface="맑은 고딕" pitchFamily="50" charset="-127"/>
              </a:rPr>
              <a:t> </a:t>
            </a:r>
            <a:r>
              <a:rPr lang="en-US" altLang="zh-TW" sz="1400" b="1">
                <a:ea typeface="맑은 고딕" pitchFamily="50" charset="-127"/>
              </a:rPr>
              <a:t>AI</a:t>
            </a:r>
            <a:r>
              <a:rPr lang="zh-TW" altLang="en-US" sz="1400" b="1">
                <a:ea typeface="맑은 고딕" pitchFamily="50" charset="-127"/>
              </a:rPr>
              <a:t>影像識別 </a:t>
            </a:r>
            <a:r>
              <a:rPr lang="en-US" altLang="zh-TW" sz="1400" b="1">
                <a:ea typeface="맑은 고딕" pitchFamily="50" charset="-127"/>
              </a:rPr>
              <a:t>/</a:t>
            </a:r>
            <a:r>
              <a:rPr lang="zh-TW" altLang="en-US" sz="1400" b="1">
                <a:ea typeface="맑은 고딕" pitchFamily="50" charset="-127"/>
              </a:rPr>
              <a:t> </a:t>
            </a:r>
            <a:r>
              <a:rPr lang="en-US" altLang="zh-TW" sz="1400" b="1" baseline="30000">
                <a:ln w="9525">
                  <a:solidFill>
                    <a:schemeClr val="tx1"/>
                  </a:solidFill>
                </a:ln>
                <a:ea typeface="맑은 고딕" pitchFamily="50" charset="-127"/>
              </a:rPr>
              <a:t>3. </a:t>
            </a:r>
            <a:r>
              <a:rPr lang="zh-TW" altLang="en-US" sz="1400" b="1">
                <a:ea typeface="맑은 고딕" pitchFamily="50" charset="-127"/>
              </a:rPr>
              <a:t>網頁</a:t>
            </a:r>
            <a:r>
              <a:rPr lang="en-US" altLang="zh-TW" sz="1000" b="1">
                <a:ea typeface="맑은 고딕" pitchFamily="50" charset="-127"/>
              </a:rPr>
              <a:t>(</a:t>
            </a:r>
            <a:r>
              <a:rPr lang="zh-TW" altLang="en-US" sz="1000" b="1">
                <a:ea typeface="맑은 고딕" pitchFamily="50" charset="-127"/>
              </a:rPr>
              <a:t>手機</a:t>
            </a:r>
            <a:r>
              <a:rPr lang="en-US" altLang="zh-TW" sz="1400" b="1">
                <a:ea typeface="맑은 고딕" pitchFamily="50" charset="-127"/>
              </a:rPr>
              <a:t>)</a:t>
            </a:r>
            <a:r>
              <a:rPr lang="zh-TW" altLang="en-US" sz="1400" b="1">
                <a:ea typeface="맑은 고딕" pitchFamily="50" charset="-127"/>
              </a:rPr>
              <a:t> 隨時呼叫</a:t>
            </a:r>
            <a:r>
              <a:rPr lang="en-US" altLang="zh-TW" sz="1400" b="1">
                <a:ea typeface="맑은 고딕" pitchFamily="50" charset="-127"/>
              </a:rPr>
              <a:t>/</a:t>
            </a:r>
            <a:r>
              <a:rPr lang="zh-TW" altLang="en-US" sz="1400" b="1">
                <a:ea typeface="맑은 고딕" pitchFamily="50" charset="-127"/>
              </a:rPr>
              <a:t> </a:t>
            </a:r>
            <a:r>
              <a:rPr lang="en-US" altLang="zh-TW" sz="1400" b="1" baseline="30000">
                <a:ln w="9525">
                  <a:solidFill>
                    <a:schemeClr val="tx1"/>
                  </a:solidFill>
                </a:ln>
                <a:ea typeface="맑은 고딕" pitchFamily="50" charset="-127"/>
              </a:rPr>
              <a:t>4. </a:t>
            </a:r>
            <a:r>
              <a:rPr lang="zh-TW" altLang="en-US" sz="1400" b="1">
                <a:ea typeface="맑은 고딕" pitchFamily="50" charset="-127"/>
              </a:rPr>
              <a:t>歷史遞送紀錄</a:t>
            </a:r>
            <a:endParaRPr lang="en-US" altLang="ko-KR" sz="1400" b="1" u="sng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26F874C-D47E-7D03-C2B3-CCD34E8435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85" r="24416"/>
          <a:stretch/>
        </p:blipFill>
        <p:spPr>
          <a:xfrm>
            <a:off x="7920685" y="2063580"/>
            <a:ext cx="869312" cy="803398"/>
          </a:xfrm>
          <a:prstGeom prst="rect">
            <a:avLst/>
          </a:prstGeom>
          <a:ln>
            <a:solidFill>
              <a:srgbClr val="355A5D"/>
            </a:solidFill>
          </a:ln>
        </p:spPr>
      </p:pic>
      <p:pic>
        <p:nvPicPr>
          <p:cNvPr id="23" name="圖片 22" descr="一張含有 輪, 輪胎, 汽車零件, 玩具 的圖片&#10;&#10;自動產生的描述">
            <a:extLst>
              <a:ext uri="{FF2B5EF4-FFF2-40B4-BE49-F238E27FC236}">
                <a16:creationId xmlns:a16="http://schemas.microsoft.com/office/drawing/2014/main" id="{7888A3C4-B1DE-0F2D-A70F-9E4E036B17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22369" b="3926"/>
          <a:stretch/>
        </p:blipFill>
        <p:spPr>
          <a:xfrm>
            <a:off x="422919" y="2066161"/>
            <a:ext cx="2588463" cy="2266215"/>
          </a:xfrm>
          <a:prstGeom prst="rect">
            <a:avLst/>
          </a:prstGeom>
          <a:solidFill>
            <a:schemeClr val="bg1"/>
          </a:solidFill>
          <a:ln>
            <a:solidFill>
              <a:srgbClr val="355A5D"/>
            </a:solidFill>
          </a:ln>
        </p:spPr>
      </p:pic>
      <p:pic>
        <p:nvPicPr>
          <p:cNvPr id="25" name="圖片 24" descr="一張含有 藝術, Rectangle 的圖片&#10;&#10;自動產生的描述">
            <a:extLst>
              <a:ext uri="{FF2B5EF4-FFF2-40B4-BE49-F238E27FC236}">
                <a16:creationId xmlns:a16="http://schemas.microsoft.com/office/drawing/2014/main" id="{F0863B79-7EF8-534B-1DC5-709ACB2A7AD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2" t="4534" r="13098" b="8012"/>
          <a:stretch/>
        </p:blipFill>
        <p:spPr>
          <a:xfrm>
            <a:off x="3162300" y="2066161"/>
            <a:ext cx="3483539" cy="2263087"/>
          </a:xfrm>
          <a:prstGeom prst="rect">
            <a:avLst/>
          </a:prstGeom>
          <a:ln>
            <a:solidFill>
              <a:srgbClr val="355A5D"/>
            </a:solidFill>
          </a:ln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279C1189-372E-DB24-FE12-FE5BC50D9E46}"/>
              </a:ext>
            </a:extLst>
          </p:cNvPr>
          <p:cNvSpPr/>
          <p:nvPr/>
        </p:nvSpPr>
        <p:spPr>
          <a:xfrm>
            <a:off x="3915991" y="2961817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7333B509-8A7F-080B-73E7-6624E7A5E490}"/>
              </a:ext>
            </a:extLst>
          </p:cNvPr>
          <p:cNvSpPr/>
          <p:nvPr/>
        </p:nvSpPr>
        <p:spPr>
          <a:xfrm>
            <a:off x="4844414" y="3306984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8171048A-DC3A-BE7B-DDE3-8A2FFB36FB15}"/>
              </a:ext>
            </a:extLst>
          </p:cNvPr>
          <p:cNvSpPr/>
          <p:nvPr/>
        </p:nvSpPr>
        <p:spPr>
          <a:xfrm>
            <a:off x="5647977" y="280129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9A1EB2-7214-C64D-9102-2D83461D952A}"/>
              </a:ext>
            </a:extLst>
          </p:cNvPr>
          <p:cNvSpPr/>
          <p:nvPr/>
        </p:nvSpPr>
        <p:spPr>
          <a:xfrm>
            <a:off x="4692014" y="2517275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D96CF5-257E-B91E-47E7-372751EBDEF4}"/>
              </a:ext>
            </a:extLst>
          </p:cNvPr>
          <p:cNvSpPr txBox="1">
            <a:spLocks/>
          </p:cNvSpPr>
          <p:nvPr/>
        </p:nvSpPr>
        <p:spPr>
          <a:xfrm>
            <a:off x="4483977" y="2086871"/>
            <a:ext cx="568474" cy="430320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2000" b="1">
                <a:solidFill>
                  <a:srgbClr val="FF0000"/>
                </a:solidFill>
                <a:highlight>
                  <a:srgbClr val="FFFF00"/>
                </a:highlight>
                <a:ea typeface="맑은 고딕" pitchFamily="50" charset="-127"/>
              </a:rPr>
              <a:t>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9AC8A7-AFC3-3B1A-9B9D-FE2B64ABF0C1}"/>
              </a:ext>
            </a:extLst>
          </p:cNvPr>
          <p:cNvSpPr txBox="1">
            <a:spLocks/>
          </p:cNvSpPr>
          <p:nvPr/>
        </p:nvSpPr>
        <p:spPr>
          <a:xfrm>
            <a:off x="5438104" y="2378315"/>
            <a:ext cx="568474" cy="430320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2000" b="1">
                <a:solidFill>
                  <a:srgbClr val="FF0000"/>
                </a:solidFill>
                <a:highlight>
                  <a:srgbClr val="FFFF00"/>
                </a:highlight>
                <a:ea typeface="맑은 고딕" pitchFamily="50" charset="-127"/>
              </a:rPr>
              <a:t>B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4EA86A4-C68E-B0FA-77F4-065F7A0D1464}"/>
              </a:ext>
            </a:extLst>
          </p:cNvPr>
          <p:cNvSpPr txBox="1">
            <a:spLocks/>
          </p:cNvSpPr>
          <p:nvPr/>
        </p:nvSpPr>
        <p:spPr>
          <a:xfrm>
            <a:off x="4636131" y="2876495"/>
            <a:ext cx="568474" cy="430320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2000" b="1">
                <a:solidFill>
                  <a:srgbClr val="FF0000"/>
                </a:solidFill>
                <a:highlight>
                  <a:srgbClr val="FFFF00"/>
                </a:highlight>
                <a:ea typeface="맑은 고딕" pitchFamily="50" charset="-127"/>
              </a:rPr>
              <a:t>C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E14EC0-977A-58A7-0516-050535966FA3}"/>
              </a:ext>
            </a:extLst>
          </p:cNvPr>
          <p:cNvSpPr txBox="1">
            <a:spLocks/>
          </p:cNvSpPr>
          <p:nvPr/>
        </p:nvSpPr>
        <p:spPr>
          <a:xfrm>
            <a:off x="3707954" y="2524463"/>
            <a:ext cx="568474" cy="430320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2000" b="1">
                <a:solidFill>
                  <a:srgbClr val="FF0000"/>
                </a:solidFill>
                <a:highlight>
                  <a:srgbClr val="FFFF00"/>
                </a:highlight>
                <a:ea typeface="맑은 고딕" pitchFamily="50" charset="-127"/>
              </a:rPr>
              <a:t>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4B932EF-93BD-DB0E-75E1-18A0B89BEA68}"/>
              </a:ext>
            </a:extLst>
          </p:cNvPr>
          <p:cNvSpPr txBox="1">
            <a:spLocks/>
          </p:cNvSpPr>
          <p:nvPr/>
        </p:nvSpPr>
        <p:spPr>
          <a:xfrm>
            <a:off x="6818711" y="2873513"/>
            <a:ext cx="885938" cy="260000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A</a:t>
            </a:r>
            <a:r>
              <a:rPr lang="zh-TW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點</a:t>
            </a:r>
            <a:endParaRPr lang="en-US" altLang="zh-TW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itchFamily="50" charset="-12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9D8D93-4C66-5E01-9603-B1EA8ABACD95}"/>
              </a:ext>
            </a:extLst>
          </p:cNvPr>
          <p:cNvSpPr txBox="1">
            <a:spLocks/>
          </p:cNvSpPr>
          <p:nvPr/>
        </p:nvSpPr>
        <p:spPr>
          <a:xfrm>
            <a:off x="7920685" y="2873513"/>
            <a:ext cx="869312" cy="260000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B</a:t>
            </a:r>
            <a:r>
              <a:rPr lang="zh-TW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點</a:t>
            </a:r>
            <a:endParaRPr lang="en-US" altLang="zh-TW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itchFamily="50" charset="-127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E809A48-5710-BE05-6F10-AA0A84098CD5}"/>
              </a:ext>
            </a:extLst>
          </p:cNvPr>
          <p:cNvSpPr txBox="1">
            <a:spLocks/>
          </p:cNvSpPr>
          <p:nvPr/>
        </p:nvSpPr>
        <p:spPr>
          <a:xfrm>
            <a:off x="6850210" y="4107645"/>
            <a:ext cx="854439" cy="260000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C</a:t>
            </a:r>
            <a:r>
              <a:rPr lang="zh-TW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點</a:t>
            </a:r>
            <a:endParaRPr lang="en-US" altLang="zh-TW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itchFamily="50" charset="-127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88AEBB6-3D24-975F-C528-804559735F2F}"/>
              </a:ext>
            </a:extLst>
          </p:cNvPr>
          <p:cNvSpPr txBox="1">
            <a:spLocks/>
          </p:cNvSpPr>
          <p:nvPr/>
        </p:nvSpPr>
        <p:spPr>
          <a:xfrm>
            <a:off x="7878499" y="4097649"/>
            <a:ext cx="911498" cy="260000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D</a:t>
            </a:r>
            <a:r>
              <a:rPr lang="zh-TW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點</a:t>
            </a:r>
            <a:endParaRPr lang="en-US" altLang="zh-TW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itchFamily="50" charset="-127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3DE327F-E3B2-25D8-004A-1B194FD130B1}"/>
              </a:ext>
            </a:extLst>
          </p:cNvPr>
          <p:cNvSpPr txBox="1">
            <a:spLocks/>
          </p:cNvSpPr>
          <p:nvPr/>
        </p:nvSpPr>
        <p:spPr>
          <a:xfrm>
            <a:off x="422919" y="1027120"/>
            <a:ext cx="8367077" cy="884246"/>
          </a:xfr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b="1">
                <a:ea typeface="맑은 고딕" pitchFamily="50" charset="-127"/>
              </a:rPr>
              <a:t>【</a:t>
            </a:r>
            <a:r>
              <a:rPr lang="zh-TW" altLang="en-US" b="1">
                <a:ea typeface="맑은 고딕" pitchFamily="50" charset="-127"/>
              </a:rPr>
              <a:t> 發想動機 </a:t>
            </a:r>
            <a:r>
              <a:rPr lang="en-US" altLang="zh-TW" b="1">
                <a:ea typeface="맑은 고딕" pitchFamily="50" charset="-127"/>
              </a:rPr>
              <a:t>】</a:t>
            </a:r>
            <a:endParaRPr lang="en-US" altLang="ko-KR" b="1"/>
          </a:p>
          <a:p>
            <a:pPr algn="ctr">
              <a:lnSpc>
                <a:spcPct val="150000"/>
              </a:lnSpc>
              <a:defRPr/>
            </a:pPr>
            <a:r>
              <a:rPr lang="zh-TW" altLang="en-US" sz="1400" b="1">
                <a:ea typeface="맑은 고딕" pitchFamily="50" charset="-127"/>
              </a:rPr>
              <a:t>不論什麼工作場域，總是有 </a:t>
            </a:r>
            <a:r>
              <a:rPr lang="en-US" altLang="zh-TW" sz="1400" b="1">
                <a:solidFill>
                  <a:srgbClr val="FF0000"/>
                </a:solidFill>
                <a:ea typeface="맑은 고딕" pitchFamily="50" charset="-127"/>
              </a:rPr>
              <a:t>“</a:t>
            </a:r>
            <a:r>
              <a:rPr lang="zh-TW" altLang="en-US" sz="1400" b="1" u="sng">
                <a:solidFill>
                  <a:srgbClr val="FF0000"/>
                </a:solidFill>
                <a:ea typeface="맑은 고딕" pitchFamily="50" charset="-127"/>
              </a:rPr>
              <a:t>物品運送</a:t>
            </a:r>
            <a:r>
              <a:rPr lang="en-US" altLang="zh-TW" sz="1400" b="1">
                <a:solidFill>
                  <a:srgbClr val="FF0000"/>
                </a:solidFill>
                <a:ea typeface="맑은 고딕" pitchFamily="50" charset="-127"/>
              </a:rPr>
              <a:t>”</a:t>
            </a:r>
            <a:r>
              <a:rPr lang="zh-TW" altLang="en-US" sz="1400" b="1">
                <a:ea typeface="맑은 고딕" pitchFamily="50" charset="-127"/>
              </a:rPr>
              <a:t> 的需求 </a:t>
            </a:r>
            <a:r>
              <a:rPr lang="en-US" altLang="zh-TW" sz="1400" b="1">
                <a:ea typeface="맑은 고딕" pitchFamily="50" charset="-127"/>
              </a:rPr>
              <a:t>(</a:t>
            </a:r>
            <a:r>
              <a:rPr lang="zh-TW" altLang="en-US" sz="1400" b="1">
                <a:ea typeface="맑은 고딕" pitchFamily="50" charset="-127"/>
              </a:rPr>
              <a:t>文件、料件、半成品、測試品</a:t>
            </a:r>
            <a:r>
              <a:rPr lang="en-US" altLang="zh-TW" sz="1400" b="1">
                <a:ea typeface="맑은 고딕" pitchFamily="50" charset="-127"/>
              </a:rPr>
              <a:t>..)</a:t>
            </a:r>
            <a:br>
              <a:rPr lang="en-US" altLang="zh-TW" sz="1400" b="1">
                <a:ea typeface="맑은 고딕" pitchFamily="50" charset="-127"/>
              </a:rPr>
            </a:br>
            <a:r>
              <a:rPr lang="zh-TW" altLang="en-US" sz="1400" b="1">
                <a:ea typeface="맑은 고딕" pitchFamily="50" charset="-127"/>
              </a:rPr>
              <a:t>能否</a:t>
            </a:r>
            <a:r>
              <a:rPr lang="zh-TW" altLang="en-US" sz="1400" b="1">
                <a:solidFill>
                  <a:srgbClr val="FF0000"/>
                </a:solidFill>
                <a:ea typeface="맑은 고딕" pitchFamily="50" charset="-127"/>
              </a:rPr>
              <a:t>節省</a:t>
            </a:r>
            <a:r>
              <a:rPr lang="zh-TW" altLang="en-US" sz="1400" b="1">
                <a:ea typeface="맑은 고딕" pitchFamily="50" charset="-127"/>
              </a:rPr>
              <a:t>這些</a:t>
            </a:r>
            <a:r>
              <a:rPr lang="zh-TW" altLang="en-US" sz="1400" b="1">
                <a:solidFill>
                  <a:srgbClr val="FF0000"/>
                </a:solidFill>
                <a:ea typeface="맑은 고딕" pitchFamily="50" charset="-127"/>
              </a:rPr>
              <a:t>瑣碎</a:t>
            </a:r>
            <a:r>
              <a:rPr lang="zh-TW" altLang="en-US" sz="1400" b="1">
                <a:ea typeface="맑은 고딕" pitchFamily="50" charset="-127"/>
              </a:rPr>
              <a:t>的</a:t>
            </a:r>
            <a:r>
              <a:rPr lang="zh-TW" altLang="en-US" sz="1400" b="1">
                <a:solidFill>
                  <a:srgbClr val="FF0000"/>
                </a:solidFill>
                <a:ea typeface="맑은 고딕" pitchFamily="50" charset="-127"/>
              </a:rPr>
              <a:t>人力</a:t>
            </a:r>
            <a:r>
              <a:rPr lang="zh-TW" altLang="en-US" sz="1400" b="1">
                <a:ea typeface="맑은 고딕" pitchFamily="50" charset="-127"/>
              </a:rPr>
              <a:t>成本，使員工 </a:t>
            </a:r>
            <a:r>
              <a:rPr lang="zh-TW" altLang="en-US" sz="1400" b="1">
                <a:solidFill>
                  <a:srgbClr val="FF0000"/>
                </a:solidFill>
                <a:ea typeface="맑은 고딕" pitchFamily="50" charset="-127"/>
              </a:rPr>
              <a:t>專注</a:t>
            </a:r>
            <a:r>
              <a:rPr lang="zh-TW" altLang="en-US" sz="1400" b="1">
                <a:ea typeface="맑은 고딕" pitchFamily="50" charset="-127"/>
              </a:rPr>
              <a:t>在</a:t>
            </a:r>
            <a:r>
              <a:rPr lang="zh-TW" altLang="en-US" sz="1400" b="1">
                <a:solidFill>
                  <a:srgbClr val="FF0000"/>
                </a:solidFill>
                <a:ea typeface="맑은 고딕" pitchFamily="50" charset="-127"/>
              </a:rPr>
              <a:t>高產值</a:t>
            </a:r>
            <a:r>
              <a:rPr lang="zh-TW" altLang="en-US" sz="1400" b="1">
                <a:ea typeface="맑은 고딕" pitchFamily="50" charset="-127"/>
              </a:rPr>
              <a:t> 的工作 </a:t>
            </a:r>
            <a:r>
              <a:rPr lang="en-US" altLang="zh-TW" sz="1400" b="1">
                <a:ea typeface="맑은 고딕" pitchFamily="50" charset="-127"/>
              </a:rPr>
              <a:t>?</a:t>
            </a:r>
          </a:p>
        </p:txBody>
      </p:sp>
      <p:grpSp>
        <p:nvGrpSpPr>
          <p:cNvPr id="37" name="群組 11">
            <a:extLst>
              <a:ext uri="{FF2B5EF4-FFF2-40B4-BE49-F238E27FC236}">
                <a16:creationId xmlns:a16="http://schemas.microsoft.com/office/drawing/2014/main" id="{4B6D2C46-F2E9-892F-A8DF-1256515F43F4}"/>
              </a:ext>
            </a:extLst>
          </p:cNvPr>
          <p:cNvGrpSpPr/>
          <p:nvPr/>
        </p:nvGrpSpPr>
        <p:grpSpPr>
          <a:xfrm>
            <a:off x="240506" y="142194"/>
            <a:ext cx="8903494" cy="1039140"/>
            <a:chOff x="240506" y="142194"/>
            <a:chExt cx="8903494" cy="1039140"/>
          </a:xfrm>
        </p:grpSpPr>
        <p:sp>
          <p:nvSpPr>
            <p:cNvPr id="27" name="Round Same Side Corner Rectangle 3">
              <a:extLst>
                <a:ext uri="{FF2B5EF4-FFF2-40B4-BE49-F238E27FC236}">
                  <a16:creationId xmlns:a16="http://schemas.microsoft.com/office/drawing/2014/main" id="{7215030B-6A9A-F870-AECC-90FE63EBF863}"/>
                </a:ext>
              </a:extLst>
            </p:cNvPr>
            <p:cNvSpPr/>
            <p:nvPr/>
          </p:nvSpPr>
          <p:spPr>
            <a:xfrm rot="5400000">
              <a:off x="4658138" y="-3644881"/>
              <a:ext cx="68230" cy="890349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B57B0031-F675-2D1F-BB07-86CA61031494}"/>
                </a:ext>
              </a:extLst>
            </p:cNvPr>
            <p:cNvSpPr txBox="1"/>
            <p:nvPr/>
          </p:nvSpPr>
          <p:spPr bwMode="auto">
            <a:xfrm>
              <a:off x="389380" y="226487"/>
              <a:ext cx="6656728" cy="58477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3200" b="1">
                  <a:cs typeface="Arial"/>
                </a:rPr>
                <a:t>1</a:t>
              </a:r>
              <a:r>
                <a:rPr lang="zh-TW" altLang="en-US" sz="2400" b="1">
                  <a:cs typeface="Arial"/>
                </a:rPr>
                <a:t> 主題簡介 </a:t>
              </a:r>
              <a:r>
                <a:rPr lang="en-US" altLang="zh-TW" sz="2400" b="1">
                  <a:cs typeface="Arial"/>
                </a:rPr>
                <a:t>-</a:t>
              </a:r>
              <a:r>
                <a:rPr lang="zh-TW" altLang="en-US" sz="2400" b="1">
                  <a:cs typeface="Arial"/>
                </a:rPr>
                <a:t> </a:t>
              </a:r>
              <a:r>
                <a:rPr lang="en-US" altLang="zh-TW" sz="2400" b="1">
                  <a:cs typeface="Arial"/>
                </a:rPr>
                <a:t>On Call Delivery </a:t>
              </a:r>
              <a:r>
                <a:rPr lang="zh-TW" altLang="en-US" sz="2400" b="1">
                  <a:cs typeface="Arial"/>
                </a:rPr>
                <a:t>隨呼即送機器人</a:t>
              </a:r>
              <a:r>
                <a:rPr lang="en-US" altLang="zh-TW" sz="2400" b="1">
                  <a:cs typeface="Arial"/>
                </a:rPr>
                <a:t> </a:t>
              </a:r>
              <a:r>
                <a:rPr lang="zh-TW" altLang="en-US" sz="2400" b="1">
                  <a:cs typeface="Arial"/>
                </a:rPr>
                <a:t> </a:t>
              </a:r>
            </a:p>
          </p:txBody>
        </p:sp>
        <p:sp>
          <p:nvSpPr>
            <p:cNvPr id="35" name="文字方塊 15">
              <a:extLst>
                <a:ext uri="{FF2B5EF4-FFF2-40B4-BE49-F238E27FC236}">
                  <a16:creationId xmlns:a16="http://schemas.microsoft.com/office/drawing/2014/main" id="{65AF6B69-DFAE-595A-BB6C-2A557FAF4149}"/>
                </a:ext>
              </a:extLst>
            </p:cNvPr>
            <p:cNvSpPr txBox="1"/>
            <p:nvPr/>
          </p:nvSpPr>
          <p:spPr>
            <a:xfrm>
              <a:off x="7968890" y="1014509"/>
              <a:ext cx="921428" cy="166825"/>
            </a:xfrm>
            <a:prstGeom prst="ellipse">
              <a:avLst/>
            </a:prstGeom>
            <a:solidFill>
              <a:schemeClr val="accent1"/>
            </a:solidFill>
            <a:effectLst>
              <a:softEdge rad="63500"/>
            </a:effectLst>
          </p:spPr>
          <p:txBody>
  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>
                  <a:cs typeface="Arial"/>
                </a:rPr>
                <a:t>李承諭</a:t>
              </a:r>
              <a:endParaRPr lang="en-US" altLang="zh-TW" sz="1000" b="1">
                <a:cs typeface="Arial"/>
              </a:endParaRPr>
            </a:p>
          </p:txBody>
        </p:sp>
        <p:pic>
          <p:nvPicPr>
            <p:cNvPr id="36" name="圖片版面配置區 44" descr="一張含有 人員, 人的臉孔, 服裝, 牆 的圖片&#10;&#10;自動產生的描述">
              <a:extLst>
                <a:ext uri="{FF2B5EF4-FFF2-40B4-BE49-F238E27FC236}">
                  <a16:creationId xmlns:a16="http://schemas.microsoft.com/office/drawing/2014/main" id="{2EEE5757-11FB-38FF-9432-1A0160DE8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8" b="21868"/>
            <a:stretch>
              <a:fillRect/>
            </a:stretch>
          </p:blipFill>
          <p:spPr>
            <a:xfrm>
              <a:off x="8039415" y="142194"/>
              <a:ext cx="774001" cy="774000"/>
            </a:xfrm>
            <a:prstGeom prst="ellipse">
              <a:avLst/>
            </a:prstGeom>
            <a:ln w="57150">
              <a:solidFill>
                <a:schemeClr val="accent2"/>
              </a:solidFill>
            </a:ln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0AD32451-3C82-052F-FD58-83DC9DCEA582}"/>
              </a:ext>
            </a:extLst>
          </p:cNvPr>
          <p:cNvGrpSpPr/>
          <p:nvPr/>
        </p:nvGrpSpPr>
        <p:grpSpPr>
          <a:xfrm>
            <a:off x="6110051" y="2080260"/>
            <a:ext cx="854439" cy="1926747"/>
            <a:chOff x="6094811" y="2080260"/>
            <a:chExt cx="854439" cy="1926747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EE81CC6B-D596-AA0B-C736-C2B92F4662B5}"/>
                </a:ext>
              </a:extLst>
            </p:cNvPr>
            <p:cNvCxnSpPr>
              <a:cxnSpLocks/>
            </p:cNvCxnSpPr>
            <p:nvPr/>
          </p:nvCxnSpPr>
          <p:spPr>
            <a:xfrm>
              <a:off x="6522031" y="2080260"/>
              <a:ext cx="0" cy="1926747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4064C8FE-3BAC-0D02-5795-EA7858A3D4A2}"/>
                </a:ext>
              </a:extLst>
            </p:cNvPr>
            <p:cNvSpPr txBox="1">
              <a:spLocks/>
            </p:cNvSpPr>
            <p:nvPr/>
          </p:nvSpPr>
          <p:spPr>
            <a:xfrm>
              <a:off x="6094811" y="2837894"/>
              <a:ext cx="854439" cy="260000"/>
            </a:xfrm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TW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  <a:ea typeface="맑은 고딕" pitchFamily="50" charset="-127"/>
                </a:rPr>
                <a:t>4</a:t>
              </a:r>
              <a:r>
                <a:rPr lang="zh-TW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  <a:ea typeface="맑은 고딕" pitchFamily="50" charset="-127"/>
                </a:rPr>
                <a:t>米</a:t>
              </a:r>
              <a:endParaRPr lang="en-US" altLang="zh-TW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ea typeface="맑은 고딕" pitchFamily="50" charset="-127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28C633B-294C-7727-6B32-6A5ADE0155FD}"/>
              </a:ext>
            </a:extLst>
          </p:cNvPr>
          <p:cNvGrpSpPr/>
          <p:nvPr/>
        </p:nvGrpSpPr>
        <p:grpSpPr>
          <a:xfrm>
            <a:off x="3253740" y="4052812"/>
            <a:ext cx="3238500" cy="260000"/>
            <a:chOff x="3253740" y="3999472"/>
            <a:chExt cx="3238500" cy="260000"/>
          </a:xfrm>
        </p:grpSpPr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3DAF13BD-485E-54BD-1319-DCDD65A72D02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40" y="4103476"/>
              <a:ext cx="32385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id="{ADCCE0C8-763B-A866-9179-91E4CA03A9E7}"/>
                </a:ext>
              </a:extLst>
            </p:cNvPr>
            <p:cNvSpPr txBox="1">
              <a:spLocks/>
            </p:cNvSpPr>
            <p:nvPr/>
          </p:nvSpPr>
          <p:spPr>
            <a:xfrm>
              <a:off x="4493148" y="3999472"/>
              <a:ext cx="854439" cy="260000"/>
            </a:xfrm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TW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  <a:ea typeface="맑은 고딕" pitchFamily="50" charset="-127"/>
                </a:rPr>
                <a:t>3</a:t>
              </a:r>
              <a:r>
                <a:rPr lang="zh-TW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  <a:ea typeface="맑은 고딕" pitchFamily="50" charset="-127"/>
                </a:rPr>
                <a:t>米</a:t>
              </a:r>
              <a:endParaRPr lang="en-US" altLang="zh-TW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900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Our Team Layout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11560" y="3075806"/>
            <a:ext cx="1728192" cy="1648869"/>
            <a:chOff x="3779911" y="3327771"/>
            <a:chExt cx="1584177" cy="1648869"/>
          </a:xfrm>
        </p:grpSpPr>
        <p:sp>
          <p:nvSpPr>
            <p:cNvPr id="5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56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accent1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9911" y="3960977"/>
              <a:ext cx="15841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80666" y="3075806"/>
            <a:ext cx="1728192" cy="1648869"/>
            <a:chOff x="3779911" y="3327771"/>
            <a:chExt cx="1584177" cy="1648869"/>
          </a:xfrm>
        </p:grpSpPr>
        <p:sp>
          <p:nvSpPr>
            <p:cNvPr id="5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60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accent2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79911" y="3960977"/>
              <a:ext cx="15841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49772" y="3075806"/>
            <a:ext cx="1728192" cy="1648869"/>
            <a:chOff x="3779911" y="3327771"/>
            <a:chExt cx="1584177" cy="1648869"/>
          </a:xfrm>
        </p:grpSpPr>
        <p:sp>
          <p:nvSpPr>
            <p:cNvPr id="63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64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accent3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79911" y="3960977"/>
              <a:ext cx="15841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18878" y="3075806"/>
            <a:ext cx="1728192" cy="1648869"/>
            <a:chOff x="3779911" y="3327771"/>
            <a:chExt cx="1584177" cy="1648869"/>
          </a:xfrm>
        </p:grpSpPr>
        <p:sp>
          <p:nvSpPr>
            <p:cNvPr id="6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68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>
                  <a:solidFill>
                    <a:schemeClr val="accent4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79911" y="3960977"/>
              <a:ext cx="15841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73FFDEB-8315-4031-A14D-B9E05AEE865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048602F-E74C-456D-858E-A85D7B13D059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41886C-4548-474C-84D7-96BD05E9F97F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B7685A7-A2F2-4C87-8AE6-4B512AB78101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67676" y="2053064"/>
            <a:ext cx="1073" cy="1512000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66189" y="2053064"/>
            <a:ext cx="1073" cy="1512000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164702" y="2053064"/>
            <a:ext cx="1073" cy="1512000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07229" y="2053064"/>
            <a:ext cx="0" cy="151200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69163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Timeline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2862618"/>
            <a:ext cx="9144000" cy="7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009123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2607636" y="2502578"/>
            <a:ext cx="720080" cy="720080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4206149" y="2502578"/>
            <a:ext cx="720080" cy="72008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5804662" y="2502578"/>
            <a:ext cx="720080" cy="72008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7403173" y="2358562"/>
            <a:ext cx="1008112" cy="10081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29448" y="1718093"/>
            <a:ext cx="1079430" cy="369332"/>
            <a:chOff x="604227" y="3010206"/>
            <a:chExt cx="1079430" cy="369332"/>
          </a:xfrm>
        </p:grpSpPr>
        <p:sp>
          <p:nvSpPr>
            <p:cNvPr id="16" name="Rounded Rectangle 15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>
                  <a:solidFill>
                    <a:schemeClr val="bg1"/>
                  </a:solidFill>
                  <a:cs typeface="Arial" pitchFamily="34" charset="0"/>
                </a:rPr>
                <a:t>2015</a:t>
              </a:r>
              <a:endParaRPr lang="ko-KR" altLang="en-US" sz="1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29034" y="1718093"/>
            <a:ext cx="1079430" cy="369332"/>
            <a:chOff x="604227" y="3010206"/>
            <a:chExt cx="1079430" cy="369332"/>
          </a:xfrm>
        </p:grpSpPr>
        <p:sp>
          <p:nvSpPr>
            <p:cNvPr id="19" name="Rounded Rectangle 18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>
                  <a:solidFill>
                    <a:schemeClr val="bg1"/>
                  </a:solidFill>
                  <a:cs typeface="Arial" pitchFamily="34" charset="0"/>
                </a:rPr>
                <a:t>2016</a:t>
              </a:r>
              <a:endParaRPr lang="ko-KR" altLang="en-US" sz="1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28620" y="1718093"/>
            <a:ext cx="1079430" cy="369332"/>
            <a:chOff x="604227" y="3010206"/>
            <a:chExt cx="1079430" cy="369332"/>
          </a:xfrm>
        </p:grpSpPr>
        <p:sp>
          <p:nvSpPr>
            <p:cNvPr id="22" name="Rounded Rectangle 21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>
                  <a:solidFill>
                    <a:schemeClr val="bg1"/>
                  </a:solidFill>
                  <a:cs typeface="Arial" pitchFamily="34" charset="0"/>
                </a:rPr>
                <a:t>2017</a:t>
              </a:r>
              <a:endParaRPr lang="ko-KR" altLang="en-US" sz="1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28207" y="1707654"/>
            <a:ext cx="1079430" cy="369332"/>
            <a:chOff x="604227" y="3010206"/>
            <a:chExt cx="1079430" cy="369332"/>
          </a:xfrm>
        </p:grpSpPr>
        <p:sp>
          <p:nvSpPr>
            <p:cNvPr id="25" name="Rounded Rectangle 24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>
                  <a:solidFill>
                    <a:schemeClr val="bg1"/>
                  </a:solidFill>
                  <a:cs typeface="Arial" pitchFamily="34" charset="0"/>
                </a:rPr>
                <a:t>2018</a:t>
              </a:r>
              <a:endParaRPr lang="ko-KR" altLang="en-US" sz="1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367514" y="1718093"/>
            <a:ext cx="1079430" cy="369332"/>
            <a:chOff x="604227" y="3010206"/>
            <a:chExt cx="1079430" cy="369332"/>
          </a:xfrm>
        </p:grpSpPr>
        <p:sp>
          <p:nvSpPr>
            <p:cNvPr id="28" name="Rounded Rectangle 27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129" y="3010206"/>
              <a:ext cx="6976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>
                  <a:solidFill>
                    <a:schemeClr val="accent1"/>
                  </a:solidFill>
                  <a:cs typeface="Arial" pitchFamily="34" charset="0"/>
                </a:rPr>
                <a:t>2019</a:t>
              </a:r>
              <a:endParaRPr lang="ko-KR" altLang="en-US" sz="18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1"/>
          <p:cNvSpPr>
            <a:spLocks noChangeAspect="1"/>
          </p:cNvSpPr>
          <p:nvPr/>
        </p:nvSpPr>
        <p:spPr>
          <a:xfrm>
            <a:off x="7678157" y="2631632"/>
            <a:ext cx="458144" cy="4619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ectangle 9"/>
          <p:cNvSpPr/>
          <p:nvPr/>
        </p:nvSpPr>
        <p:spPr>
          <a:xfrm>
            <a:off x="6021769" y="2725806"/>
            <a:ext cx="292306" cy="27362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Donut 24"/>
          <p:cNvSpPr/>
          <p:nvPr/>
        </p:nvSpPr>
        <p:spPr>
          <a:xfrm>
            <a:off x="4394514" y="2689546"/>
            <a:ext cx="343349" cy="34614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ounded Rectangle 27"/>
          <p:cNvSpPr/>
          <p:nvPr/>
        </p:nvSpPr>
        <p:spPr>
          <a:xfrm>
            <a:off x="2819691" y="2722450"/>
            <a:ext cx="325230" cy="24982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Rounded Rectangle 7"/>
          <p:cNvSpPr/>
          <p:nvPr/>
        </p:nvSpPr>
        <p:spPr>
          <a:xfrm>
            <a:off x="1194770" y="2689546"/>
            <a:ext cx="348786" cy="3009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53129" y="3611958"/>
            <a:ext cx="1402807" cy="1048024"/>
            <a:chOff x="803640" y="3362835"/>
            <a:chExt cx="2059657" cy="1048024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52715" y="3611958"/>
            <a:ext cx="1402807" cy="1048024"/>
            <a:chOff x="803640" y="3362835"/>
            <a:chExt cx="2059657" cy="1048024"/>
          </a:xfrm>
        </p:grpSpPr>
        <p:sp>
          <p:nvSpPr>
            <p:cNvPr id="39" name="TextBox 38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852301" y="3611958"/>
            <a:ext cx="1402807" cy="1048024"/>
            <a:chOff x="803640" y="3362835"/>
            <a:chExt cx="2059657" cy="1048024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51888" y="3611958"/>
            <a:ext cx="1402807" cy="1048024"/>
            <a:chOff x="803640" y="3362835"/>
            <a:chExt cx="2059657" cy="1048024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91195" y="3611958"/>
            <a:ext cx="1402807" cy="1048024"/>
            <a:chOff x="803640" y="3362835"/>
            <a:chExt cx="2059657" cy="1048024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2138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539552" y="236135"/>
            <a:ext cx="3456384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b="1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95580-1A31-4462-8F77-7DDADC7122AD}"/>
              </a:ext>
            </a:extLst>
          </p:cNvPr>
          <p:cNvSpPr txBox="1"/>
          <p:nvPr/>
        </p:nvSpPr>
        <p:spPr>
          <a:xfrm>
            <a:off x="4932040" y="411509"/>
            <a:ext cx="33843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30C711-2FB7-4B7A-B695-851F67E0BB3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0183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Infographic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28" name="Teardrop 27"/>
          <p:cNvSpPr/>
          <p:nvPr/>
        </p:nvSpPr>
        <p:spPr>
          <a:xfrm rot="2700000">
            <a:off x="6585079" y="1547344"/>
            <a:ext cx="1692000" cy="1692000"/>
          </a:xfrm>
          <a:prstGeom prst="teardrop">
            <a:avLst/>
          </a:prstGeom>
          <a:solidFill>
            <a:schemeClr val="accent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6670852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ardrop 29"/>
          <p:cNvSpPr/>
          <p:nvPr/>
        </p:nvSpPr>
        <p:spPr>
          <a:xfrm rot="2700000">
            <a:off x="4679026" y="1547344"/>
            <a:ext cx="1692000" cy="1692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30"/>
          <p:cNvSpPr/>
          <p:nvPr/>
        </p:nvSpPr>
        <p:spPr>
          <a:xfrm>
            <a:off x="4764799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ardrop 31"/>
          <p:cNvSpPr/>
          <p:nvPr/>
        </p:nvSpPr>
        <p:spPr>
          <a:xfrm rot="2700000">
            <a:off x="2772973" y="1547344"/>
            <a:ext cx="1692000" cy="1692000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2858746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ardrop 33"/>
          <p:cNvSpPr/>
          <p:nvPr/>
        </p:nvSpPr>
        <p:spPr>
          <a:xfrm rot="2700000">
            <a:off x="866920" y="1547344"/>
            <a:ext cx="1692000" cy="16920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34"/>
          <p:cNvSpPr/>
          <p:nvPr/>
        </p:nvSpPr>
        <p:spPr>
          <a:xfrm>
            <a:off x="952693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5323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1376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67429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3482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848824" y="3493224"/>
            <a:ext cx="1728192" cy="1152128"/>
            <a:chOff x="848824" y="3219822"/>
            <a:chExt cx="1728192" cy="1152128"/>
          </a:xfrm>
        </p:grpSpPr>
        <p:sp>
          <p:nvSpPr>
            <p:cNvPr id="41" name="TextBox 40"/>
            <p:cNvSpPr txBox="1"/>
            <p:nvPr/>
          </p:nvSpPr>
          <p:spPr>
            <a:xfrm>
              <a:off x="848824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8824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754877" y="3493224"/>
            <a:ext cx="1728192" cy="1152128"/>
            <a:chOff x="2754877" y="3219822"/>
            <a:chExt cx="1728192" cy="1152128"/>
          </a:xfrm>
        </p:grpSpPr>
        <p:sp>
          <p:nvSpPr>
            <p:cNvPr id="44" name="TextBox 43"/>
            <p:cNvSpPr txBox="1"/>
            <p:nvPr/>
          </p:nvSpPr>
          <p:spPr>
            <a:xfrm>
              <a:off x="2754877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54877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0930" y="3493224"/>
            <a:ext cx="1728192" cy="1152128"/>
            <a:chOff x="4660930" y="3219822"/>
            <a:chExt cx="1728192" cy="1152128"/>
          </a:xfrm>
        </p:grpSpPr>
        <p:sp>
          <p:nvSpPr>
            <p:cNvPr id="47" name="TextBox 46"/>
            <p:cNvSpPr txBox="1"/>
            <p:nvPr/>
          </p:nvSpPr>
          <p:spPr>
            <a:xfrm>
              <a:off x="4660930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60930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566983" y="3493224"/>
            <a:ext cx="1728192" cy="1152128"/>
            <a:chOff x="6566983" y="3219822"/>
            <a:chExt cx="1728192" cy="1152128"/>
          </a:xfrm>
        </p:grpSpPr>
        <p:sp>
          <p:nvSpPr>
            <p:cNvPr id="50" name="TextBox 49"/>
            <p:cNvSpPr txBox="1"/>
            <p:nvPr/>
          </p:nvSpPr>
          <p:spPr>
            <a:xfrm>
              <a:off x="6566983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566983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52" name="Rectangle 9"/>
          <p:cNvSpPr/>
          <p:nvPr/>
        </p:nvSpPr>
        <p:spPr>
          <a:xfrm>
            <a:off x="3435339" y="2143211"/>
            <a:ext cx="367269" cy="3437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Rectangle 23"/>
          <p:cNvSpPr/>
          <p:nvPr/>
        </p:nvSpPr>
        <p:spPr>
          <a:xfrm>
            <a:off x="7213211" y="2169217"/>
            <a:ext cx="435738" cy="256312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30"/>
          <p:cNvSpPr/>
          <p:nvPr/>
        </p:nvSpPr>
        <p:spPr>
          <a:xfrm>
            <a:off x="1548393" y="2106579"/>
            <a:ext cx="329053" cy="32809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Oval 7"/>
          <p:cNvSpPr/>
          <p:nvPr/>
        </p:nvSpPr>
        <p:spPr>
          <a:xfrm>
            <a:off x="5329905" y="2105659"/>
            <a:ext cx="390242" cy="3902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456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2627784" y="339502"/>
            <a:ext cx="3550337" cy="10801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b="1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b="1">
                <a:solidFill>
                  <a:srgbClr val="85D8DE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  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7784" y="1434851"/>
            <a:ext cx="60486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Easy to change colors, photos and Text.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7C1300-3D0C-499B-85EF-92CCD303A97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EF6167B-2509-4C4A-B0EA-99E9057EE6DB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B1EF5C8-A7A3-4445-A948-4DDF38BDAD6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026618B-6517-468A-A7DE-8E807DDAF5F4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48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Infographic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60116" y="1820181"/>
            <a:ext cx="1915940" cy="999979"/>
            <a:chOff x="3160116" y="1820181"/>
            <a:chExt cx="1915940" cy="999979"/>
          </a:xfrm>
          <a:solidFill>
            <a:schemeClr val="accent2"/>
          </a:solidFill>
        </p:grpSpPr>
        <p:sp>
          <p:nvSpPr>
            <p:cNvPr id="5" name="Rectangle 18"/>
            <p:cNvSpPr/>
            <p:nvPr/>
          </p:nvSpPr>
          <p:spPr>
            <a:xfrm>
              <a:off x="3923928" y="2509439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6"/>
            <p:cNvSpPr/>
            <p:nvPr/>
          </p:nvSpPr>
          <p:spPr>
            <a:xfrm>
              <a:off x="3160116" y="1820181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3928" y="2122949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3117158" y="3300029"/>
            <a:ext cx="1915940" cy="999979"/>
            <a:chOff x="4313444" y="1103352"/>
            <a:chExt cx="1915940" cy="999979"/>
          </a:xfrm>
          <a:solidFill>
            <a:schemeClr val="accent4"/>
          </a:solidFill>
        </p:grpSpPr>
        <p:sp>
          <p:nvSpPr>
            <p:cNvPr id="9" name="Rectangle 18"/>
            <p:cNvSpPr/>
            <p:nvPr/>
          </p:nvSpPr>
          <p:spPr>
            <a:xfrm>
              <a:off x="5077256" y="1792610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6"/>
            <p:cNvSpPr/>
            <p:nvPr/>
          </p:nvSpPr>
          <p:spPr>
            <a:xfrm>
              <a:off x="4313444" y="1103352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7256" y="1406120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2470448" y="1612818"/>
            <a:ext cx="733400" cy="7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2470448" y="2692938"/>
            <a:ext cx="733400" cy="733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2470448" y="3773058"/>
            <a:ext cx="733400" cy="73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0"/>
          <p:cNvSpPr>
            <a:spLocks noChangeAspect="1"/>
          </p:cNvSpPr>
          <p:nvPr/>
        </p:nvSpPr>
        <p:spPr>
          <a:xfrm>
            <a:off x="2697173" y="2911272"/>
            <a:ext cx="279951" cy="27913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Oval 7"/>
          <p:cNvSpPr>
            <a:spLocks noChangeAspect="1"/>
          </p:cNvSpPr>
          <p:nvPr/>
        </p:nvSpPr>
        <p:spPr>
          <a:xfrm>
            <a:off x="2676898" y="3979509"/>
            <a:ext cx="320500" cy="3204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ounded Rectangle 27"/>
          <p:cNvSpPr>
            <a:spLocks noChangeAspect="1"/>
          </p:cNvSpPr>
          <p:nvPr/>
        </p:nvSpPr>
        <p:spPr>
          <a:xfrm>
            <a:off x="2682376" y="1852681"/>
            <a:ext cx="309544" cy="23777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39264" y="1431216"/>
            <a:ext cx="1859808" cy="1080700"/>
            <a:chOff x="3017859" y="4310610"/>
            <a:chExt cx="1870812" cy="1080700"/>
          </a:xfrm>
        </p:grpSpPr>
        <p:sp>
          <p:nvSpPr>
            <p:cNvPr id="19" name="TextBox 18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9264" y="2510488"/>
            <a:ext cx="1859808" cy="1080700"/>
            <a:chOff x="3017859" y="4310610"/>
            <a:chExt cx="1870812" cy="1080700"/>
          </a:xfrm>
        </p:grpSpPr>
        <p:sp>
          <p:nvSpPr>
            <p:cNvPr id="22" name="TextBox 21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264" y="3599408"/>
            <a:ext cx="1859808" cy="1080700"/>
            <a:chOff x="3017859" y="4310610"/>
            <a:chExt cx="1870812" cy="1080700"/>
          </a:xfrm>
        </p:grpSpPr>
        <p:sp>
          <p:nvSpPr>
            <p:cNvPr id="25" name="TextBox 24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Pentagon 26"/>
          <p:cNvSpPr/>
          <p:nvPr/>
        </p:nvSpPr>
        <p:spPr>
          <a:xfrm>
            <a:off x="5796136" y="2509439"/>
            <a:ext cx="1122424" cy="1109594"/>
          </a:xfrm>
          <a:prstGeom prst="homePlate">
            <a:avLst>
              <a:gd name="adj" fmla="val 383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131840" y="2912851"/>
            <a:ext cx="1928760" cy="3027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4716016" y="2347775"/>
            <a:ext cx="1440160" cy="1440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Chevron 29"/>
          <p:cNvSpPr/>
          <p:nvPr/>
        </p:nvSpPr>
        <p:spPr>
          <a:xfrm>
            <a:off x="6549604" y="2505230"/>
            <a:ext cx="614684" cy="1113803"/>
          </a:xfrm>
          <a:prstGeom prst="chevron">
            <a:avLst>
              <a:gd name="adj" fmla="val 7143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308304" y="2523885"/>
            <a:ext cx="1512168" cy="1080700"/>
            <a:chOff x="3017859" y="4310610"/>
            <a:chExt cx="1870812" cy="1080700"/>
          </a:xfrm>
        </p:grpSpPr>
        <p:sp>
          <p:nvSpPr>
            <p:cNvPr id="32" name="TextBox 31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Block Arc 14"/>
          <p:cNvSpPr/>
          <p:nvPr/>
        </p:nvSpPr>
        <p:spPr>
          <a:xfrm rot="16200000">
            <a:off x="5167359" y="2798939"/>
            <a:ext cx="537473" cy="5378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192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Table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600441"/>
              </p:ext>
            </p:extLst>
          </p:nvPr>
        </p:nvGraphicFramePr>
        <p:xfrm>
          <a:off x="964276" y="1349144"/>
          <a:ext cx="7200809" cy="323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 Here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 Here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 Here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 Here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 Here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 Here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Text Here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-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-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-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-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-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-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-</a:t>
                      </a:r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$15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$40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$35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$25</a:t>
                      </a:r>
                      <a:endParaRPr lang="ko-KR" altLang="en-US" sz="20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$20</a:t>
                      </a:r>
                      <a:endParaRPr lang="ko-KR" altLang="en-US" sz="20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$30</a:t>
                      </a:r>
                      <a:endParaRPr lang="ko-KR" altLang="en-US" sz="20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$16</a:t>
                      </a:r>
                      <a:endParaRPr lang="ko-KR" altLang="en-US" sz="20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Contents</a:t>
                      </a:r>
                      <a:endParaRPr lang="ko-KR" altLang="en-US" sz="12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0882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01775"/>
            <a:ext cx="302433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PowerPoint</a:t>
            </a:r>
            <a:r>
              <a:rPr lang="en-US" altLang="ko-KR" sz="3200" b="1">
                <a:solidFill>
                  <a:schemeClr val="bg1"/>
                </a:solidFill>
                <a:latin typeface="+mj-lt"/>
                <a:cs typeface="Arial" pitchFamily="34" charset="0"/>
              </a:rPr>
              <a:t> Presentation</a:t>
            </a:r>
            <a:endParaRPr lang="ko-KR" altLang="en-US" sz="3200" b="1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785939"/>
            <a:ext cx="21602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3" y="2245881"/>
            <a:ext cx="302433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INSERT THE TITLE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kumimoji="0"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PRESENTATION HERE   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E130B5-C21B-4B97-B50B-A80575991DC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53DBB4-9360-4380-8261-ADDC3B5E163F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AA49750-F512-469C-9A11-6F2FAB4AA09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1527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10F49B48-C313-4822-95FC-367F86F958C3}"/>
              </a:ext>
            </a:extLst>
          </p:cNvPr>
          <p:cNvGrpSpPr/>
          <p:nvPr/>
        </p:nvGrpSpPr>
        <p:grpSpPr>
          <a:xfrm>
            <a:off x="2493813" y="1878699"/>
            <a:ext cx="4078599" cy="2399608"/>
            <a:chOff x="635000" y="1382713"/>
            <a:chExt cx="7869238" cy="4572000"/>
          </a:xfrm>
          <a:solidFill>
            <a:schemeClr val="accent1"/>
          </a:solidFill>
        </p:grpSpPr>
        <p:sp>
          <p:nvSpPr>
            <p:cNvPr id="301" name="Freeform 8">
              <a:extLst>
                <a:ext uri="{FF2B5EF4-FFF2-40B4-BE49-F238E27FC236}">
                  <a16:creationId xmlns:a16="http://schemas.microsoft.com/office/drawing/2014/main" id="{18A8C08D-F40B-4D01-ABFC-46E677B33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9">
              <a:extLst>
                <a:ext uri="{FF2B5EF4-FFF2-40B4-BE49-F238E27FC236}">
                  <a16:creationId xmlns:a16="http://schemas.microsoft.com/office/drawing/2014/main" id="{EFFF8DE9-7652-4879-9360-AAE96F8B8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10">
              <a:extLst>
                <a:ext uri="{FF2B5EF4-FFF2-40B4-BE49-F238E27FC236}">
                  <a16:creationId xmlns:a16="http://schemas.microsoft.com/office/drawing/2014/main" id="{F15D860D-D267-486F-9368-927B9F522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1">
              <a:extLst>
                <a:ext uri="{FF2B5EF4-FFF2-40B4-BE49-F238E27FC236}">
                  <a16:creationId xmlns:a16="http://schemas.microsoft.com/office/drawing/2014/main" id="{406C1E01-CD6E-46B3-A695-AC87B9757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Worldmap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9" name="Freeform 8"/>
          <p:cNvSpPr/>
          <p:nvPr/>
        </p:nvSpPr>
        <p:spPr>
          <a:xfrm>
            <a:off x="575806" y="3540040"/>
            <a:ext cx="3079063" cy="231859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3049802 w 3049802"/>
              <a:gd name="connsiteY0" fmla="*/ 0 h 334272"/>
              <a:gd name="connsiteX1" fmla="*/ 2472855 w 3049802"/>
              <a:gd name="connsiteY1" fmla="*/ 334272 h 334272"/>
              <a:gd name="connsiteX2" fmla="*/ 0 w 3049802"/>
              <a:gd name="connsiteY2" fmla="*/ 326321 h 334272"/>
              <a:gd name="connsiteX0" fmla="*/ 3079063 w 3079063"/>
              <a:gd name="connsiteY0" fmla="*/ 0 h 231859"/>
              <a:gd name="connsiteX1" fmla="*/ 2472855 w 3079063"/>
              <a:gd name="connsiteY1" fmla="*/ 231859 h 231859"/>
              <a:gd name="connsiteX2" fmla="*/ 0 w 3079063"/>
              <a:gd name="connsiteY2" fmla="*/ 223908 h 23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063" h="231859">
                <a:moveTo>
                  <a:pt x="3079063" y="0"/>
                </a:moveTo>
                <a:lnTo>
                  <a:pt x="2472855" y="231859"/>
                </a:lnTo>
                <a:lnTo>
                  <a:pt x="0" y="223908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475944" y="3427895"/>
            <a:ext cx="2483978" cy="1011016"/>
            <a:chOff x="3017859" y="4195628"/>
            <a:chExt cx="1870812" cy="1011016"/>
          </a:xfrm>
        </p:grpSpPr>
        <p:sp>
          <p:nvSpPr>
            <p:cNvPr id="11" name="TextBox 10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3" name="Freeform 12"/>
          <p:cNvSpPr/>
          <p:nvPr/>
        </p:nvSpPr>
        <p:spPr>
          <a:xfrm>
            <a:off x="684624" y="1680763"/>
            <a:ext cx="3254628" cy="514927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3254628 w 3254628"/>
              <a:gd name="connsiteY0" fmla="*/ 514927 h 514927"/>
              <a:gd name="connsiteX1" fmla="*/ 2472855 w 3254628"/>
              <a:gd name="connsiteY1" fmla="*/ 7951 h 514927"/>
              <a:gd name="connsiteX2" fmla="*/ 0 w 3254628"/>
              <a:gd name="connsiteY2" fmla="*/ 0 h 51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4628" h="514927">
                <a:moveTo>
                  <a:pt x="3254628" y="514927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84762" y="1344710"/>
            <a:ext cx="2483978" cy="1011016"/>
            <a:chOff x="3017859" y="4195628"/>
            <a:chExt cx="1870812" cy="1011016"/>
          </a:xfrm>
        </p:grpSpPr>
        <p:sp>
          <p:nvSpPr>
            <p:cNvPr id="15" name="TextBox 14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7" name="Freeform 16"/>
          <p:cNvSpPr/>
          <p:nvPr/>
        </p:nvSpPr>
        <p:spPr>
          <a:xfrm flipH="1">
            <a:off x="5466501" y="1605201"/>
            <a:ext cx="3115639" cy="1165980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3218052 w 3218052"/>
              <a:gd name="connsiteY0" fmla="*/ 807535 h 807535"/>
              <a:gd name="connsiteX1" fmla="*/ 2472855 w 3218052"/>
              <a:gd name="connsiteY1" fmla="*/ 7951 h 807535"/>
              <a:gd name="connsiteX2" fmla="*/ 0 w 3218052"/>
              <a:gd name="connsiteY2" fmla="*/ 0 h 807535"/>
              <a:gd name="connsiteX0" fmla="*/ 3115639 w 3115639"/>
              <a:gd name="connsiteY0" fmla="*/ 1165980 h 1165980"/>
              <a:gd name="connsiteX1" fmla="*/ 2472855 w 3115639"/>
              <a:gd name="connsiteY1" fmla="*/ 7951 h 1165980"/>
              <a:gd name="connsiteX2" fmla="*/ 0 w 3115639"/>
              <a:gd name="connsiteY2" fmla="*/ 0 h 116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5639" h="1165980">
                <a:moveTo>
                  <a:pt x="3115639" y="1165980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1373" y="1275606"/>
            <a:ext cx="2483978" cy="1011016"/>
            <a:chOff x="3017859" y="4195628"/>
            <a:chExt cx="1870812" cy="1011016"/>
          </a:xfrm>
        </p:grpSpPr>
        <p:sp>
          <p:nvSpPr>
            <p:cNvPr id="19" name="TextBox 18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 flipH="1">
            <a:off x="4785285" y="3421973"/>
            <a:ext cx="3861789" cy="302786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4147082 w 4147082"/>
              <a:gd name="connsiteY0" fmla="*/ 302786 h 302786"/>
              <a:gd name="connsiteX1" fmla="*/ 2472855 w 4147082"/>
              <a:gd name="connsiteY1" fmla="*/ 7951 h 302786"/>
              <a:gd name="connsiteX2" fmla="*/ 0 w 4147082"/>
              <a:gd name="connsiteY2" fmla="*/ 0 h 302786"/>
              <a:gd name="connsiteX0" fmla="*/ 3861789 w 3861789"/>
              <a:gd name="connsiteY0" fmla="*/ 302786 h 302786"/>
              <a:gd name="connsiteX1" fmla="*/ 2472855 w 3861789"/>
              <a:gd name="connsiteY1" fmla="*/ 7951 h 302786"/>
              <a:gd name="connsiteX2" fmla="*/ 0 w 3861789"/>
              <a:gd name="connsiteY2" fmla="*/ 0 h 30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1789" h="302786">
                <a:moveTo>
                  <a:pt x="3861789" y="302786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26307" y="3092379"/>
            <a:ext cx="2483978" cy="1011016"/>
            <a:chOff x="3017859" y="4195628"/>
            <a:chExt cx="1870812" cy="1011016"/>
          </a:xfrm>
        </p:grpSpPr>
        <p:sp>
          <p:nvSpPr>
            <p:cNvPr id="23" name="TextBox 22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4291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2C1EFF-6393-4AE6-A345-71C0D96204A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3095836" y="0"/>
            <a:ext cx="2952328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3184190" y="647310"/>
            <a:ext cx="2783509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5975" y="2272806"/>
            <a:ext cx="253993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3819860" y="4299942"/>
            <a:ext cx="1512168" cy="28803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>
                <a:solidFill>
                  <a:schemeClr val="accent1"/>
                </a:solidFill>
                <a:cs typeface="Arial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94634664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123</Slides>
  <Notes>33</Notes>
  <HiddenSlides>9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123</vt:i4>
      </vt:variant>
    </vt:vector>
  </HeadingPairs>
  <TitlesOfParts>
    <vt:vector size="126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第5組 - Proposal1 On-Call Delivery (送貨機器人)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revision>2</cp:revision>
  <cp:lastPrinted>2024-06-28T09:17:56Z</cp:lastPrinted>
  <dcterms:created xsi:type="dcterms:W3CDTF">2016-12-05T23:26:54Z</dcterms:created>
  <dcterms:modified xsi:type="dcterms:W3CDTF">2024-07-08T11:44:47Z</dcterms:modified>
</cp:coreProperties>
</file>